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256" r:id="rId2"/>
    <p:sldId id="302" r:id="rId3"/>
    <p:sldId id="325" r:id="rId4"/>
    <p:sldId id="259" r:id="rId5"/>
    <p:sldId id="317" r:id="rId6"/>
    <p:sldId id="318" r:id="rId7"/>
    <p:sldId id="319" r:id="rId8"/>
    <p:sldId id="320" r:id="rId9"/>
    <p:sldId id="314" r:id="rId10"/>
    <p:sldId id="316" r:id="rId11"/>
    <p:sldId id="269" r:id="rId12"/>
    <p:sldId id="322" r:id="rId13"/>
    <p:sldId id="271" r:id="rId14"/>
    <p:sldId id="272" r:id="rId15"/>
    <p:sldId id="323" r:id="rId16"/>
    <p:sldId id="270" r:id="rId17"/>
    <p:sldId id="274" r:id="rId18"/>
    <p:sldId id="321" r:id="rId19"/>
    <p:sldId id="326" r:id="rId20"/>
    <p:sldId id="327" r:id="rId21"/>
    <p:sldId id="324" r:id="rId22"/>
    <p:sldId id="329" r:id="rId23"/>
    <p:sldId id="303" r:id="rId24"/>
  </p:sldIdLst>
  <p:sldSz cx="12192000" cy="6858000"/>
  <p:notesSz cx="6858000" cy="9144000"/>
  <p:embeddedFontLst>
    <p:embeddedFont>
      <p:font typeface="Abadi" panose="020B0604020104020204" pitchFamily="34" charset="0"/>
      <p:regular r:id="rId26"/>
    </p:embeddedFont>
    <p:embeddedFont>
      <p:font typeface="Calibri" panose="020F0502020204030204" pitchFamily="34" charset="0"/>
      <p:regular r:id="rId27"/>
      <p:bold r:id="rId28"/>
      <p:italic r:id="rId29"/>
      <p:boldItalic r:id="rId30"/>
    </p:embeddedFont>
    <p:embeddedFont>
      <p:font typeface="Consolas" panose="020B0609020204030204" pitchFamily="49" charset="0"/>
      <p:regular r:id="rId31"/>
      <p:bold r:id="rId32"/>
      <p:italic r:id="rId33"/>
      <p:boldItalic r:id="rId34"/>
    </p:embeddedFont>
    <p:embeddedFont>
      <p:font typeface="Ink Free" panose="03080402000500000000" pitchFamily="66" charset="0"/>
      <p:regular r:id="rId35"/>
    </p:embeddedFont>
    <p:embeddedFont>
      <p:font typeface="Verdana" panose="020B0604030504040204" pitchFamily="3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4" autoAdjust="0"/>
    <p:restoredTop sz="76531"/>
  </p:normalViewPr>
  <p:slideViewPr>
    <p:cSldViewPr snapToGrid="0">
      <p:cViewPr varScale="1">
        <p:scale>
          <a:sx n="96" d="100"/>
          <a:sy n="96" d="100"/>
        </p:scale>
        <p:origin x="1744" y="176"/>
      </p:cViewPr>
      <p:guideLst/>
    </p:cSldViewPr>
  </p:slideViewPr>
  <p:notesTextViewPr>
    <p:cViewPr>
      <p:scale>
        <a:sx n="3" d="2"/>
        <a:sy n="3" d="2"/>
      </p:scale>
      <p:origin x="0" y="0"/>
    </p:cViewPr>
  </p:notesTextViewPr>
  <p:sorterViewPr>
    <p:cViewPr>
      <p:scale>
        <a:sx n="90" d="100"/>
        <a:sy n="90" d="100"/>
      </p:scale>
      <p:origin x="0" y="-22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s>
</file>

<file path=ppt/media/image1.tif>
</file>

<file path=ppt/media/image2.png>
</file>

<file path=ppt/media/image3.tif>
</file>

<file path=ppt/media/image4.tif>
</file>

<file path=ppt/media/image5.tif>
</file>

<file path=ppt/media/image6.t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2/2/22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280000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66397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big big reason why it’s important for the client to see only a single server is that it lets others build clients that work with our services with a GREAT abstraction of “this API is in the cloud” rather than understanding the mess of infrastructure that actually makes it work</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724209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This is _extremely_ important for scalability. Why? Because the easiest way to scale a web service is to put a load balancer in front of a bunch of servers. You turn a knob, and there are more servers.</a:t>
            </a:r>
          </a:p>
          <a:p>
            <a:r>
              <a:rPr lang="en-US" dirty="0"/>
              <a:t>But how does the load balancer work? Does it need to have some clever state to track which client is talking to which server about which topic? No, that is not scalable. Load balancer can just do round-robin, because any server can process any request, so it is not super important that each user always talks to the same server. It might be FASTER for there to be some kind of cached state on each server, but it is not necessary to process requests correctly.</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88102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This is about ease of human understanding</a:t>
            </a:r>
          </a:p>
          <a:p>
            <a:r>
              <a:rPr lang="en-US" dirty="0"/>
              <a:t>We like to separate the verbs and the nouns, using a standard set of verbs so that we don’t end up with inconsistent terminology, like “</a:t>
            </a:r>
            <a:r>
              <a:rPr lang="en-US" dirty="0" err="1"/>
              <a:t>addUser</a:t>
            </a:r>
            <a:r>
              <a:rPr lang="en-US" dirty="0"/>
              <a:t>” vs “</a:t>
            </a:r>
            <a:r>
              <a:rPr lang="en-US" dirty="0" err="1"/>
              <a:t>createUser</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593183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Part of the benefit of that uniform interface is that we will also specify, using a uniform mechanism, which requests and responses might be </a:t>
            </a:r>
            <a:r>
              <a:rPr lang="en-US" dirty="0" err="1"/>
              <a:t>cachable</a:t>
            </a:r>
            <a:r>
              <a:rPr lang="en-US" dirty="0"/>
              <a:t>. &lt;read slide&gt;</a:t>
            </a:r>
          </a:p>
          <a:p>
            <a:endParaRPr lang="en-US" dirty="0"/>
          </a:p>
          <a:p>
            <a:r>
              <a:rPr lang="en-US" dirty="0"/>
              <a:t>The alternative is to have a special protocol to determine can be cached and what can’t. The “Web Services Overview” slide that said “AGH” described these protocols. It’s much more complexity than most people need.</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802414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2/2/22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2/2/22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2/2/22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03250" y="1262062"/>
            <a:ext cx="10985501" cy="537436"/>
          </a:xfrm>
          <a:prstGeom prst="rect">
            <a:avLst/>
          </a:prstGeom>
        </p:spPr>
        <p:txBody>
          <a:bodyPr anchor="t"/>
          <a:lstStyle>
            <a:lvl1pPr>
              <a:defRPr sz="4219" spc="-84"/>
            </a:lvl1pPr>
          </a:lstStyle>
          <a:p>
            <a:r>
              <a:t>Slide Title</a:t>
            </a:r>
          </a:p>
        </p:txBody>
      </p:sp>
      <p:sp>
        <p:nvSpPr>
          <p:cNvPr id="43" name="Slide Subtitle"/>
          <p:cNvSpPr txBox="1">
            <a:spLocks noGrp="1"/>
          </p:cNvSpPr>
          <p:nvPr>
            <p:ph type="body" sz="quarter" idx="21" hasCustomPrompt="1"/>
          </p:nvPr>
        </p:nvSpPr>
        <p:spPr>
          <a:xfrm>
            <a:off x="603250" y="1747110"/>
            <a:ext cx="10985501" cy="350543"/>
          </a:xfrm>
          <a:prstGeom prst="rect">
            <a:avLst/>
          </a:prstGeom>
        </p:spPr>
        <p:txBody>
          <a:bodyPr lIns="24383" tIns="24383" rIns="24383" bIns="24383"/>
          <a:lstStyle>
            <a:lvl1pPr defTabSz="321933">
              <a:defRPr sz="2084">
                <a:solidFill>
                  <a:srgbClr val="005493"/>
                </a:solidFill>
              </a:defRPr>
            </a:lvl1pPr>
          </a:lstStyle>
          <a:p>
            <a:r>
              <a:t>Slide Subtitle</a:t>
            </a:r>
          </a:p>
        </p:txBody>
      </p:sp>
      <p:sp>
        <p:nvSpPr>
          <p:cNvPr id="44" name="Body Level One…"/>
          <p:cNvSpPr txBox="1">
            <a:spLocks noGrp="1"/>
          </p:cNvSpPr>
          <p:nvPr>
            <p:ph type="body" idx="1" hasCustomPrompt="1"/>
          </p:nvPr>
        </p:nvSpPr>
        <p:spPr>
          <a:xfrm>
            <a:off x="603250" y="2450439"/>
            <a:ext cx="10985501" cy="3096005"/>
          </a:xfrm>
          <a:prstGeom prst="rect">
            <a:avLst/>
          </a:prstGeom>
        </p:spPr>
        <p:txBody>
          <a:bodyPr/>
          <a:lstStyle>
            <a:lvl1pPr marL="303599" indent="-303599" defTabSz="1219126">
              <a:lnSpc>
                <a:spcPct val="90000"/>
              </a:lnSpc>
              <a:spcBef>
                <a:spcPts val="2250"/>
              </a:spcBef>
              <a:buSzPct val="123000"/>
              <a:buChar char="•"/>
              <a:defRPr sz="2391" b="0"/>
            </a:lvl1pPr>
            <a:lvl2pPr marL="732208" indent="-303599" defTabSz="1219126">
              <a:lnSpc>
                <a:spcPct val="90000"/>
              </a:lnSpc>
              <a:spcBef>
                <a:spcPts val="2250"/>
              </a:spcBef>
              <a:buSzPct val="123000"/>
              <a:buChar char="•"/>
              <a:defRPr sz="2391" b="0"/>
            </a:lvl2pPr>
            <a:lvl3pPr marL="1160818" indent="-303599" defTabSz="1219126">
              <a:lnSpc>
                <a:spcPct val="90000"/>
              </a:lnSpc>
              <a:spcBef>
                <a:spcPts val="2250"/>
              </a:spcBef>
              <a:buSzPct val="123000"/>
              <a:buChar char="•"/>
              <a:defRPr sz="2391" b="0"/>
            </a:lvl3pPr>
            <a:lvl4pPr marL="1589428" indent="-303599" defTabSz="1219126">
              <a:lnSpc>
                <a:spcPct val="90000"/>
              </a:lnSpc>
              <a:spcBef>
                <a:spcPts val="2250"/>
              </a:spcBef>
              <a:buSzPct val="123000"/>
              <a:buChar char="•"/>
              <a:defRPr sz="2391" b="0"/>
            </a:lvl4pPr>
            <a:lvl5pPr marL="2018038" indent="-303599" defTabSz="1219126">
              <a:lnSpc>
                <a:spcPct val="90000"/>
              </a:lnSpc>
              <a:spcBef>
                <a:spcPts val="2250"/>
              </a:spcBef>
              <a:buSzPct val="123000"/>
              <a:buChar char="•"/>
              <a:defRPr sz="2391"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52614990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2/2/22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2/2/22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2/2/22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2/2/22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2/2/22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2/2/22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2/2/22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2/2/22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2/2/22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www.ics.uci.edu/~fielding/pubs/dissertation/fielding_dissertation.pdf"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t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ww.nowhere123.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Calibri" charset="0"/>
              </a:rPr>
              <a:t>CS 4350: Fundamentals of Software Engineering</a:t>
            </a:r>
            <a:br>
              <a:rPr lang="en-US" altLang="en-US" sz="3200" dirty="0">
                <a:sym typeface="Calibri" charset="0"/>
              </a:rPr>
            </a:br>
            <a:r>
              <a:rPr lang="en-US" altLang="en-US" sz="3200">
                <a:sym typeface="Calibri" charset="0"/>
              </a:rPr>
              <a:t>Lesson </a:t>
            </a:r>
            <a:r>
              <a:rPr lang="en-US" altLang="en-US">
                <a:sym typeface="Calibri" charset="0"/>
              </a:rPr>
              <a:t>4.3</a:t>
            </a:r>
            <a:r>
              <a:rPr lang="en-US" altLang="en-US" dirty="0">
                <a:sym typeface="Calibri" charset="0"/>
              </a:rPr>
              <a:t>: REST Protocols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60" y="3237828"/>
            <a:ext cx="10980192" cy="1655762"/>
          </a:xfrm>
        </p:spPr>
        <p:txBody>
          <a:bodyPr/>
          <a:lstStyle/>
          <a:p>
            <a:pPr>
              <a:lnSpc>
                <a:spcPct val="100000"/>
              </a:lnSpc>
            </a:pPr>
            <a:r>
              <a:rPr lang="en-US" dirty="0"/>
              <a:t>Jonathan Bell, Adeel </a:t>
            </a:r>
            <a:r>
              <a:rPr lang="en-US" dirty="0" err="1"/>
              <a:t>Bhutta</a:t>
            </a:r>
            <a:r>
              <a:rPr lang="en-US" dirty="0"/>
              <a:t>, Ferdinand Vesely,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5" name="Rectangle 4">
            <a:extLst>
              <a:ext uri="{FF2B5EF4-FFF2-40B4-BE49-F238E27FC236}">
                <a16:creationId xmlns:a16="http://schemas.microsoft.com/office/drawing/2014/main" id="{531E0F83-128C-4844-B1D8-8287D973A350}"/>
              </a:ext>
            </a:extLst>
          </p:cNvPr>
          <p:cNvSpPr/>
          <p:nvPr/>
        </p:nvSpPr>
        <p:spPr>
          <a:xfrm>
            <a:off x="705730" y="5869671"/>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20A7C-954F-485B-B554-5497A7C4587A}"/>
              </a:ext>
            </a:extLst>
          </p:cNvPr>
          <p:cNvSpPr>
            <a:spLocks noGrp="1"/>
          </p:cNvSpPr>
          <p:nvPr>
            <p:ph type="title"/>
          </p:nvPr>
        </p:nvSpPr>
        <p:spPr/>
        <p:txBody>
          <a:bodyPr/>
          <a:lstStyle/>
          <a:p>
            <a:r>
              <a:rPr lang="en-US" dirty="0"/>
              <a:t>That means the client can ask the server to do things other than retrieve files</a:t>
            </a:r>
          </a:p>
        </p:txBody>
      </p:sp>
      <p:sp>
        <p:nvSpPr>
          <p:cNvPr id="3" name="Content Placeholder 2">
            <a:extLst>
              <a:ext uri="{FF2B5EF4-FFF2-40B4-BE49-F238E27FC236}">
                <a16:creationId xmlns:a16="http://schemas.microsoft.com/office/drawing/2014/main" id="{4FE3C8B9-617B-4528-BAC1-8D6F7145F905}"/>
              </a:ext>
            </a:extLst>
          </p:cNvPr>
          <p:cNvSpPr>
            <a:spLocks noGrp="1"/>
          </p:cNvSpPr>
          <p:nvPr>
            <p:ph idx="1"/>
          </p:nvPr>
        </p:nvSpPr>
        <p:spPr/>
        <p:txBody>
          <a:bodyPr/>
          <a:lstStyle/>
          <a:p>
            <a:r>
              <a:rPr lang="en-US" dirty="0"/>
              <a:t>Just has to be an </a:t>
            </a:r>
            <a:r>
              <a:rPr lang="en-US" dirty="0">
                <a:solidFill>
                  <a:srgbClr val="FF0000"/>
                </a:solidFill>
              </a:rPr>
              <a:t>agreement</a:t>
            </a:r>
            <a:r>
              <a:rPr lang="en-US" dirty="0"/>
              <a:t> (a </a:t>
            </a:r>
            <a:r>
              <a:rPr lang="en-US" dirty="0">
                <a:solidFill>
                  <a:srgbClr val="FF0000"/>
                </a:solidFill>
              </a:rPr>
              <a:t>protocol</a:t>
            </a:r>
            <a:r>
              <a:rPr lang="en-US" dirty="0"/>
              <a:t>) between client and server about how these tasks are to be described.</a:t>
            </a:r>
          </a:p>
          <a:p>
            <a:r>
              <a:rPr lang="en-US" dirty="0"/>
              <a:t>Need a general framework to help us design such protocols.</a:t>
            </a:r>
          </a:p>
          <a:p>
            <a:r>
              <a:rPr lang="en-US" dirty="0"/>
              <a:t>We will talk about one such philosophy, called </a:t>
            </a:r>
            <a:r>
              <a:rPr lang="en-US" dirty="0">
                <a:solidFill>
                  <a:srgbClr val="FF0000"/>
                </a:solidFill>
              </a:rPr>
              <a:t>REST</a:t>
            </a:r>
          </a:p>
        </p:txBody>
      </p:sp>
      <p:sp>
        <p:nvSpPr>
          <p:cNvPr id="4" name="Slide Number Placeholder 3">
            <a:extLst>
              <a:ext uri="{FF2B5EF4-FFF2-40B4-BE49-F238E27FC236}">
                <a16:creationId xmlns:a16="http://schemas.microsoft.com/office/drawing/2014/main" id="{287D75D5-2086-4CB4-BBF8-171319B37E6F}"/>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13176054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REST"/>
          <p:cNvSpPr txBox="1">
            <a:spLocks noGrp="1"/>
          </p:cNvSpPr>
          <p:nvPr>
            <p:ph type="title"/>
          </p:nvPr>
        </p:nvSpPr>
        <p:spPr/>
        <p:txBody>
          <a:bodyPr>
            <a:normAutofit fontScale="90000"/>
          </a:bodyPr>
          <a:lstStyle>
            <a:lvl1pPr defTabSz="1005679">
              <a:defRPr sz="4756" spc="-95"/>
            </a:lvl1pPr>
          </a:lstStyle>
          <a:p>
            <a:r>
              <a:rPr lang="en-US" dirty="0"/>
              <a:t>REST: Representational State Transfer</a:t>
            </a:r>
          </a:p>
        </p:txBody>
      </p:sp>
      <p:sp>
        <p:nvSpPr>
          <p:cNvPr id="292" name="Defined by Roy Fielding in his 2000 Ph.D. dissertation…"/>
          <p:cNvSpPr txBox="1">
            <a:spLocks noGrp="1"/>
          </p:cNvSpPr>
          <p:nvPr>
            <p:ph idx="1"/>
          </p:nvPr>
        </p:nvSpPr>
        <p:spPr/>
        <p:txBody>
          <a:bodyPr>
            <a:normAutofit fontScale="92500" lnSpcReduction="10000"/>
          </a:bodyPr>
          <a:lstStyle/>
          <a:p>
            <a:r>
              <a:rPr lang="en-US" dirty="0"/>
              <a:t>Defined by Roy Fielding in his 2000 </a:t>
            </a:r>
            <a:r>
              <a:rPr lang="en-US" dirty="0">
                <a:hlinkClick r:id="rId2"/>
              </a:rPr>
              <a:t>Ph.D. dissertation</a:t>
            </a:r>
            <a:r>
              <a:rPr lang="en-US" dirty="0"/>
              <a:t> </a:t>
            </a:r>
          </a:p>
          <a:p>
            <a:r>
              <a:rPr lang="en-US" dirty="0"/>
              <a:t>“Throughout the HTTP standardization process, I was called on to defend the design choices of the Web. That is an extremely difficult thing to do... I had comments from well over 500 developers, many of whom were distinguished engineers with decades of experience. That process honed my model down to a core set of principles, properties, and constraints that are now called REST.” </a:t>
            </a:r>
          </a:p>
          <a:p>
            <a:r>
              <a:rPr lang="en-US" dirty="0"/>
              <a:t>Not just a transport protocol, not a protocol definition language: a design philosophy</a:t>
            </a:r>
          </a:p>
          <a:p>
            <a:r>
              <a:rPr lang="en-US" dirty="0"/>
              <a:t>Interfaces that follow REST principles are called </a:t>
            </a:r>
            <a:r>
              <a:rPr lang="en-US" dirty="0">
                <a:solidFill>
                  <a:srgbClr val="FF0000"/>
                </a:solidFill>
              </a:rPr>
              <a:t>RESTful</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56363-8471-4295-93DE-677E78F5B171}"/>
              </a:ext>
            </a:extLst>
          </p:cNvPr>
          <p:cNvSpPr>
            <a:spLocks noGrp="1"/>
          </p:cNvSpPr>
          <p:nvPr>
            <p:ph type="title"/>
          </p:nvPr>
        </p:nvSpPr>
        <p:spPr/>
        <p:txBody>
          <a:bodyPr/>
          <a:lstStyle/>
          <a:p>
            <a:r>
              <a:rPr lang="en-US" dirty="0"/>
              <a:t>REST Principles</a:t>
            </a:r>
          </a:p>
        </p:txBody>
      </p:sp>
      <p:sp>
        <p:nvSpPr>
          <p:cNvPr id="3" name="Content Placeholder 2">
            <a:extLst>
              <a:ext uri="{FF2B5EF4-FFF2-40B4-BE49-F238E27FC236}">
                <a16:creationId xmlns:a16="http://schemas.microsoft.com/office/drawing/2014/main" id="{2E1041C2-50C7-40E6-8D50-ADBC4E87A9B8}"/>
              </a:ext>
            </a:extLst>
          </p:cNvPr>
          <p:cNvSpPr>
            <a:spLocks noGrp="1"/>
          </p:cNvSpPr>
          <p:nvPr>
            <p:ph idx="1"/>
          </p:nvPr>
        </p:nvSpPr>
        <p:spPr/>
        <p:txBody>
          <a:bodyPr>
            <a:normAutofit fontScale="85000" lnSpcReduction="20000"/>
          </a:bodyPr>
          <a:lstStyle/>
          <a:p>
            <a:r>
              <a:rPr lang="en-US" dirty="0"/>
              <a:t>Single Server</a:t>
            </a:r>
          </a:p>
          <a:p>
            <a:pPr lvl="1"/>
            <a:r>
              <a:rPr lang="en-US" dirty="0"/>
              <a:t>Client calls server, server responds.  That's it.</a:t>
            </a:r>
          </a:p>
          <a:p>
            <a:pPr lvl="1"/>
            <a:r>
              <a:rPr lang="en-US" dirty="0"/>
              <a:t>Separation of concerns:  client doesn't worry about data, server doesn't worry about UI</a:t>
            </a:r>
          </a:p>
          <a:p>
            <a:pPr lvl="1"/>
            <a:r>
              <a:rPr lang="en-US" dirty="0"/>
              <a:t>Server may pass request on to other machines, but that's not visible to the client</a:t>
            </a:r>
          </a:p>
          <a:p>
            <a:r>
              <a:rPr lang="en-US" dirty="0"/>
              <a:t>Stateless</a:t>
            </a:r>
          </a:p>
          <a:p>
            <a:pPr lvl="1"/>
            <a:r>
              <a:rPr lang="en-US" dirty="0"/>
              <a:t>No session state in the server</a:t>
            </a:r>
          </a:p>
          <a:p>
            <a:pPr lvl="1"/>
            <a:r>
              <a:rPr lang="en-US" dirty="0"/>
              <a:t>Each client request must contain all the information the server needs to process the request</a:t>
            </a:r>
          </a:p>
          <a:p>
            <a:r>
              <a:rPr lang="en-US" dirty="0"/>
              <a:t>Uniform Interface </a:t>
            </a:r>
          </a:p>
          <a:p>
            <a:pPr lvl="1"/>
            <a:r>
              <a:rPr lang="en-US" dirty="0"/>
              <a:t>associate URIs with resources</a:t>
            </a:r>
          </a:p>
          <a:p>
            <a:r>
              <a:rPr lang="en-US" dirty="0"/>
              <a:t>Uniform </a:t>
            </a:r>
            <a:r>
              <a:rPr lang="en-US" dirty="0" err="1"/>
              <a:t>Cacheability</a:t>
            </a:r>
            <a:endParaRPr lang="en-US" dirty="0"/>
          </a:p>
          <a:p>
            <a:pPr lvl="1"/>
            <a:r>
              <a:rPr lang="en-US" dirty="0"/>
              <a:t>requests must classify themselves as cacheable or not.</a:t>
            </a:r>
          </a:p>
          <a:p>
            <a:endParaRPr lang="en-US" dirty="0"/>
          </a:p>
          <a:p>
            <a:endParaRPr lang="en-US" dirty="0"/>
          </a:p>
        </p:txBody>
      </p:sp>
      <p:sp>
        <p:nvSpPr>
          <p:cNvPr id="4" name="Slide Number Placeholder 3">
            <a:extLst>
              <a:ext uri="{FF2B5EF4-FFF2-40B4-BE49-F238E27FC236}">
                <a16:creationId xmlns:a16="http://schemas.microsoft.com/office/drawing/2014/main" id="{500B9DDC-DE83-4559-A8B8-358A0CD81E59}"/>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2004598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REST Principles"/>
          <p:cNvSpPr txBox="1">
            <a:spLocks noGrp="1"/>
          </p:cNvSpPr>
          <p:nvPr>
            <p:ph type="title"/>
          </p:nvPr>
        </p:nvSpPr>
        <p:spPr>
          <a:prstGeom prst="rect">
            <a:avLst/>
          </a:prstGeom>
        </p:spPr>
        <p:txBody>
          <a:bodyPr>
            <a:normAutofit/>
          </a:bodyPr>
          <a:lstStyle>
            <a:lvl1pPr defTabSz="1369804">
              <a:defRPr sz="4740" spc="-94"/>
            </a:lvl1pPr>
          </a:lstStyle>
          <a:p>
            <a:r>
              <a:rPr lang="en-US" dirty="0"/>
              <a:t>Single Server</a:t>
            </a:r>
            <a:endParaRPr dirty="0"/>
          </a:p>
        </p:txBody>
      </p:sp>
      <p:sp>
        <p:nvSpPr>
          <p:cNvPr id="300" name="Server is abstracted as a single box…"/>
          <p:cNvSpPr txBox="1">
            <a:spLocks noGrp="1"/>
          </p:cNvSpPr>
          <p:nvPr>
            <p:ph idx="1"/>
          </p:nvPr>
        </p:nvSpPr>
        <p:spPr>
          <a:prstGeom prst="rect">
            <a:avLst/>
          </a:prstGeom>
        </p:spPr>
        <p:txBody>
          <a:bodyPr/>
          <a:lstStyle/>
          <a:p>
            <a:r>
              <a:rPr dirty="0"/>
              <a:t>Server is abstracted as a single box</a:t>
            </a:r>
          </a:p>
          <a:p>
            <a:r>
              <a:rPr dirty="0"/>
              <a:t>Client calls the server, server doesn’t call the client</a:t>
            </a:r>
            <a:endParaRPr lang="en-US" dirty="0"/>
          </a:p>
          <a:p>
            <a:r>
              <a:rPr lang="en-US" dirty="0"/>
              <a:t>Enables separation of concerns:</a:t>
            </a:r>
          </a:p>
          <a:p>
            <a:pPr lvl="1"/>
            <a:r>
              <a:rPr lang="en-US" dirty="0"/>
              <a:t>Client doesn’t worry about how the server does its business</a:t>
            </a:r>
          </a:p>
          <a:p>
            <a:pPr lvl="1"/>
            <a:r>
              <a:rPr lang="en-US" dirty="0"/>
              <a:t>Server doesn't worry about UI</a:t>
            </a:r>
            <a:endParaRPr dirty="0"/>
          </a:p>
        </p:txBody>
      </p:sp>
      <p:grpSp>
        <p:nvGrpSpPr>
          <p:cNvPr id="306" name="Group"/>
          <p:cNvGrpSpPr/>
          <p:nvPr/>
        </p:nvGrpSpPr>
        <p:grpSpPr>
          <a:xfrm>
            <a:off x="3425635" y="4124698"/>
            <a:ext cx="5340731" cy="983900"/>
            <a:chOff x="0" y="0"/>
            <a:chExt cx="7595704" cy="1399323"/>
          </a:xfrm>
        </p:grpSpPr>
        <p:grpSp>
          <p:nvGrpSpPr>
            <p:cNvPr id="303" name="Group"/>
            <p:cNvGrpSpPr/>
            <p:nvPr/>
          </p:nvGrpSpPr>
          <p:grpSpPr>
            <a:xfrm>
              <a:off x="0" y="0"/>
              <a:ext cx="1323587" cy="1399324"/>
              <a:chOff x="0" y="0"/>
              <a:chExt cx="1323586" cy="1399323"/>
            </a:xfrm>
          </p:grpSpPr>
          <p:pic>
            <p:nvPicPr>
              <p:cNvPr id="301" name="Image" descr="Image"/>
              <p:cNvPicPr>
                <a:picLocks noChangeAspect="1"/>
              </p:cNvPicPr>
              <p:nvPr/>
            </p:nvPicPr>
            <p:blipFill>
              <a:blip r:embed="rId3"/>
              <a:stretch>
                <a:fillRect/>
              </a:stretch>
            </p:blipFill>
            <p:spPr>
              <a:xfrm>
                <a:off x="276904" y="0"/>
                <a:ext cx="634701" cy="930894"/>
              </a:xfrm>
              <a:prstGeom prst="rect">
                <a:avLst/>
              </a:prstGeom>
              <a:ln w="3175" cap="flat">
                <a:noFill/>
                <a:miter lim="400000"/>
              </a:ln>
              <a:effectLst/>
            </p:spPr>
          </p:pic>
          <p:sp>
            <p:nvSpPr>
              <p:cNvPr id="302" name="Client"/>
              <p:cNvSpPr txBox="1"/>
              <p:nvPr/>
            </p:nvSpPr>
            <p:spPr>
              <a:xfrm>
                <a:off x="0" y="838400"/>
                <a:ext cx="1323587"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a:t>
                </a:r>
              </a:p>
            </p:txBody>
          </p:sp>
        </p:grpSp>
        <p:sp>
          <p:nvSpPr>
            <p:cNvPr id="304" name="Server"/>
            <p:cNvSpPr/>
            <p:nvPr/>
          </p:nvSpPr>
          <p:spPr>
            <a:xfrm>
              <a:off x="5792801" y="223411"/>
              <a:ext cx="1802904" cy="952502"/>
            </a:xfrm>
            <a:prstGeom prst="rect">
              <a:avLst/>
            </a:prstGeom>
            <a:solidFill>
              <a:srgbClr val="648299"/>
            </a:solidFill>
            <a:ln w="3175" cap="flat">
              <a:noFill/>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05" name="Line"/>
            <p:cNvSpPr/>
            <p:nvPr/>
          </p:nvSpPr>
          <p:spPr>
            <a:xfrm>
              <a:off x="1051465" y="625097"/>
              <a:ext cx="4736430" cy="1"/>
            </a:xfrm>
            <a:prstGeom prst="line">
              <a:avLst/>
            </a:prstGeom>
            <a:noFill/>
            <a:ln w="76200" cap="flat">
              <a:solidFill>
                <a:srgbClr val="000000"/>
              </a:solidFill>
              <a:prstDash val="solid"/>
              <a:miter lim="400000"/>
              <a:tailEnd type="triangle" w="med" len="med"/>
            </a:ln>
            <a:effectLst/>
          </p:spPr>
          <p:txBody>
            <a:bodyPr wrap="square" lIns="19050" tIns="19050" rIns="19050" bIns="19050" numCol="1" anchor="ctr">
              <a:noAutofit/>
            </a:bodyPr>
            <a:lstStyle/>
            <a:p>
              <a:endParaRPr sz="1266"/>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REST Principles"/>
          <p:cNvSpPr txBox="1">
            <a:spLocks noGrp="1"/>
          </p:cNvSpPr>
          <p:nvPr>
            <p:ph type="title"/>
          </p:nvPr>
        </p:nvSpPr>
        <p:spPr/>
        <p:txBody>
          <a:bodyPr>
            <a:normAutofit/>
          </a:bodyPr>
          <a:lstStyle>
            <a:lvl1pPr defTabSz="1369804">
              <a:defRPr sz="4740" spc="-94"/>
            </a:lvl1pPr>
          </a:lstStyle>
          <a:p>
            <a:r>
              <a:rPr lang="en-US" dirty="0"/>
              <a:t>Client sees only a single server</a:t>
            </a:r>
          </a:p>
        </p:txBody>
      </p:sp>
      <p:sp>
        <p:nvSpPr>
          <p:cNvPr id="310" name="Enables flexible design: different servers can have different responsibilities, client sees just a single server"/>
          <p:cNvSpPr txBox="1">
            <a:spLocks noGrp="1"/>
          </p:cNvSpPr>
          <p:nvPr>
            <p:ph sz="half" idx="1"/>
          </p:nvPr>
        </p:nvSpPr>
        <p:spPr/>
        <p:txBody>
          <a:bodyPr/>
          <a:lstStyle>
            <a:lvl1pPr marL="0" indent="0">
              <a:buSzTx/>
              <a:buNone/>
            </a:lvl1pPr>
          </a:lstStyle>
          <a:p>
            <a:pPr marL="457200" indent="-457200">
              <a:buFont typeface="Arial" panose="020B0604020202020204" pitchFamily="34" charset="0"/>
              <a:buChar char="•"/>
            </a:pPr>
            <a:r>
              <a:rPr lang="en-US" dirty="0"/>
              <a:t>Enables flexible design: different servers can have different responsibilities, but client sees just a single server</a:t>
            </a:r>
          </a:p>
        </p:txBody>
      </p:sp>
      <p:grpSp>
        <p:nvGrpSpPr>
          <p:cNvPr id="352" name="Group"/>
          <p:cNvGrpSpPr/>
          <p:nvPr/>
        </p:nvGrpSpPr>
        <p:grpSpPr>
          <a:xfrm>
            <a:off x="6507014" y="2188613"/>
            <a:ext cx="4478242" cy="3625362"/>
            <a:chOff x="0" y="0"/>
            <a:chExt cx="6369054" cy="5156070"/>
          </a:xfrm>
        </p:grpSpPr>
        <p:sp>
          <p:nvSpPr>
            <p:cNvPr id="353" name="Connection Line"/>
            <p:cNvSpPr/>
            <p:nvPr/>
          </p:nvSpPr>
          <p:spPr>
            <a:xfrm>
              <a:off x="4059331" y="812586"/>
              <a:ext cx="1" cy="349257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127000" cap="flat">
              <a:solidFill>
                <a:srgbClr val="96CBB9"/>
              </a:solidFill>
              <a:prstDash val="solid"/>
              <a:miter lim="400000"/>
            </a:ln>
            <a:effectLst/>
          </p:spPr>
          <p:txBody>
            <a:bodyPr/>
            <a:lstStyle/>
            <a:p>
              <a:endParaRPr sz="1266"/>
            </a:p>
          </p:txBody>
        </p:sp>
        <p:pic>
          <p:nvPicPr>
            <p:cNvPr id="312" name="Image" descr="Image"/>
            <p:cNvPicPr>
              <a:picLocks noChangeAspect="1"/>
            </p:cNvPicPr>
            <p:nvPr/>
          </p:nvPicPr>
          <p:blipFill>
            <a:blip r:embed="rId3"/>
            <a:stretch>
              <a:fillRect/>
            </a:stretch>
          </p:blipFill>
          <p:spPr>
            <a:xfrm>
              <a:off x="3081927" y="4305155"/>
              <a:ext cx="597942" cy="597941"/>
            </a:xfrm>
            <a:prstGeom prst="rect">
              <a:avLst/>
            </a:prstGeom>
            <a:ln w="3175" cap="flat">
              <a:noFill/>
              <a:miter lim="400000"/>
            </a:ln>
            <a:effectLst/>
          </p:spPr>
        </p:pic>
        <p:grpSp>
          <p:nvGrpSpPr>
            <p:cNvPr id="319" name="Group"/>
            <p:cNvGrpSpPr/>
            <p:nvPr/>
          </p:nvGrpSpPr>
          <p:grpSpPr>
            <a:xfrm>
              <a:off x="2816407" y="881239"/>
              <a:ext cx="2485848" cy="854614"/>
              <a:chOff x="0" y="0"/>
              <a:chExt cx="2485846" cy="854612"/>
            </a:xfrm>
          </p:grpSpPr>
          <p:pic>
            <p:nvPicPr>
              <p:cNvPr id="313"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14"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pic>
            <p:nvPicPr>
              <p:cNvPr id="315" name="Image" descr="Image"/>
              <p:cNvPicPr>
                <a:picLocks noChangeAspect="1"/>
              </p:cNvPicPr>
              <p:nvPr/>
            </p:nvPicPr>
            <p:blipFill>
              <a:blip r:embed="rId4"/>
              <a:srcRect r="71137"/>
              <a:stretch>
                <a:fillRect/>
              </a:stretch>
            </p:blipFill>
            <p:spPr>
              <a:xfrm>
                <a:off x="842544" y="0"/>
                <a:ext cx="379485" cy="854613"/>
              </a:xfrm>
              <a:prstGeom prst="rect">
                <a:avLst/>
              </a:prstGeom>
              <a:ln w="3175" cap="flat">
                <a:noFill/>
                <a:miter lim="400000"/>
              </a:ln>
              <a:effectLst/>
            </p:spPr>
          </p:pic>
          <p:pic>
            <p:nvPicPr>
              <p:cNvPr id="316" name="Image" descr="Image"/>
              <p:cNvPicPr>
                <a:picLocks noChangeAspect="1"/>
              </p:cNvPicPr>
              <p:nvPr/>
            </p:nvPicPr>
            <p:blipFill>
              <a:blip r:embed="rId4"/>
              <a:srcRect r="71137"/>
              <a:stretch>
                <a:fillRect/>
              </a:stretch>
            </p:blipFill>
            <p:spPr>
              <a:xfrm>
                <a:off x="1263817" y="0"/>
                <a:ext cx="379485" cy="854613"/>
              </a:xfrm>
              <a:prstGeom prst="rect">
                <a:avLst/>
              </a:prstGeom>
              <a:ln w="3175" cap="flat">
                <a:noFill/>
                <a:miter lim="400000"/>
              </a:ln>
              <a:effectLst/>
            </p:spPr>
          </p:pic>
          <p:pic>
            <p:nvPicPr>
              <p:cNvPr id="317" name="Image" descr="Image"/>
              <p:cNvPicPr>
                <a:picLocks noChangeAspect="1"/>
              </p:cNvPicPr>
              <p:nvPr/>
            </p:nvPicPr>
            <p:blipFill>
              <a:blip r:embed="rId4"/>
              <a:srcRect r="71137"/>
              <a:stretch>
                <a:fillRect/>
              </a:stretch>
            </p:blipFill>
            <p:spPr>
              <a:xfrm>
                <a:off x="1685089" y="0"/>
                <a:ext cx="379485" cy="854613"/>
              </a:xfrm>
              <a:prstGeom prst="rect">
                <a:avLst/>
              </a:prstGeom>
              <a:ln w="3175" cap="flat">
                <a:noFill/>
                <a:miter lim="400000"/>
              </a:ln>
              <a:effectLst/>
            </p:spPr>
          </p:pic>
          <p:pic>
            <p:nvPicPr>
              <p:cNvPr id="318" name="Image" descr="Image"/>
              <p:cNvPicPr>
                <a:picLocks noChangeAspect="1"/>
              </p:cNvPicPr>
              <p:nvPr/>
            </p:nvPicPr>
            <p:blipFill>
              <a:blip r:embed="rId4"/>
              <a:srcRect r="71137"/>
              <a:stretch>
                <a:fillRect/>
              </a:stretch>
            </p:blipFill>
            <p:spPr>
              <a:xfrm>
                <a:off x="2106362" y="0"/>
                <a:ext cx="379485" cy="854613"/>
              </a:xfrm>
              <a:prstGeom prst="rect">
                <a:avLst/>
              </a:prstGeom>
              <a:ln w="3175" cap="flat">
                <a:noFill/>
                <a:miter lim="400000"/>
              </a:ln>
              <a:effectLst/>
            </p:spPr>
          </p:pic>
        </p:grpSp>
        <p:grpSp>
          <p:nvGrpSpPr>
            <p:cNvPr id="324" name="Group"/>
            <p:cNvGrpSpPr/>
            <p:nvPr/>
          </p:nvGrpSpPr>
          <p:grpSpPr>
            <a:xfrm>
              <a:off x="3010004" y="1988320"/>
              <a:ext cx="2098711" cy="699973"/>
              <a:chOff x="73387" y="28786"/>
              <a:chExt cx="2098709" cy="699971"/>
            </a:xfrm>
          </p:grpSpPr>
          <p:pic>
            <p:nvPicPr>
              <p:cNvPr id="320" name="Image" descr="Image"/>
              <p:cNvPicPr>
                <a:picLocks noChangeAspect="1"/>
              </p:cNvPicPr>
              <p:nvPr/>
            </p:nvPicPr>
            <p:blipFill>
              <a:blip r:embed="rId5"/>
              <a:srcRect l="5333" t="46575" r="4289" b="46079"/>
              <a:stretch>
                <a:fillRect/>
              </a:stretch>
            </p:blipFill>
            <p:spPr>
              <a:xfrm>
                <a:off x="73387" y="28786"/>
                <a:ext cx="2098710" cy="184961"/>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1" name="Image" descr="Image"/>
              <p:cNvPicPr>
                <a:picLocks noChangeAspect="1"/>
              </p:cNvPicPr>
              <p:nvPr/>
            </p:nvPicPr>
            <p:blipFill>
              <a:blip r:embed="rId5"/>
              <a:srcRect l="5333" t="46575" r="4289" b="46079"/>
              <a:stretch>
                <a:fillRect/>
              </a:stretch>
            </p:blipFill>
            <p:spPr>
              <a:xfrm>
                <a:off x="73387" y="205102"/>
                <a:ext cx="2098710" cy="184961"/>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2" name="Image" descr="Image"/>
              <p:cNvPicPr>
                <a:picLocks noChangeAspect="1"/>
              </p:cNvPicPr>
              <p:nvPr/>
            </p:nvPicPr>
            <p:blipFill>
              <a:blip r:embed="rId5"/>
              <a:srcRect l="5333" t="46575" r="4289" b="46079"/>
              <a:stretch>
                <a:fillRect/>
              </a:stretch>
            </p:blipFill>
            <p:spPr>
              <a:xfrm>
                <a:off x="73387" y="367483"/>
                <a:ext cx="2098710" cy="184960"/>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pic>
            <p:nvPicPr>
              <p:cNvPr id="323" name="Image" descr="Image"/>
              <p:cNvPicPr>
                <a:picLocks noChangeAspect="1"/>
              </p:cNvPicPr>
              <p:nvPr/>
            </p:nvPicPr>
            <p:blipFill>
              <a:blip r:embed="rId5"/>
              <a:srcRect l="5333" t="46575" r="4289" b="46079"/>
              <a:stretch>
                <a:fillRect/>
              </a:stretch>
            </p:blipFill>
            <p:spPr>
              <a:xfrm>
                <a:off x="73387" y="543799"/>
                <a:ext cx="2098710" cy="184960"/>
              </a:xfrm>
              <a:custGeom>
                <a:avLst/>
                <a:gdLst/>
                <a:ahLst/>
                <a:cxnLst>
                  <a:cxn ang="0">
                    <a:pos x="wd2" y="hd2"/>
                  </a:cxn>
                  <a:cxn ang="5400000">
                    <a:pos x="wd2" y="hd2"/>
                  </a:cxn>
                  <a:cxn ang="10800000">
                    <a:pos x="wd2" y="hd2"/>
                  </a:cxn>
                  <a:cxn ang="16200000">
                    <a:pos x="wd2" y="hd2"/>
                  </a:cxn>
                </a:cxnLst>
                <a:rect l="0" t="0" r="r" b="b"/>
                <a:pathLst>
                  <a:path w="21590" h="21226" extrusionOk="0">
                    <a:moveTo>
                      <a:pt x="10714" y="22"/>
                    </a:moveTo>
                    <a:cubicBezTo>
                      <a:pt x="5408" y="92"/>
                      <a:pt x="119" y="324"/>
                      <a:pt x="70" y="659"/>
                    </a:cubicBezTo>
                    <a:cubicBezTo>
                      <a:pt x="13" y="1056"/>
                      <a:pt x="-10" y="4536"/>
                      <a:pt x="5" y="10861"/>
                    </a:cubicBezTo>
                    <a:lnTo>
                      <a:pt x="25" y="20426"/>
                    </a:lnTo>
                    <a:lnTo>
                      <a:pt x="421" y="20881"/>
                    </a:lnTo>
                    <a:cubicBezTo>
                      <a:pt x="1022" y="21551"/>
                      <a:pt x="21405" y="21154"/>
                      <a:pt x="21504" y="20471"/>
                    </a:cubicBezTo>
                    <a:cubicBezTo>
                      <a:pt x="21559" y="20097"/>
                      <a:pt x="21590" y="16357"/>
                      <a:pt x="21590" y="10360"/>
                    </a:cubicBezTo>
                    <a:cubicBezTo>
                      <a:pt x="21590" y="2011"/>
                      <a:pt x="21572" y="756"/>
                      <a:pt x="21451" y="386"/>
                    </a:cubicBezTo>
                    <a:cubicBezTo>
                      <a:pt x="21342" y="52"/>
                      <a:pt x="16020" y="-49"/>
                      <a:pt x="10714" y="22"/>
                    </a:cubicBezTo>
                    <a:close/>
                  </a:path>
                </a:pathLst>
              </a:custGeom>
              <a:ln w="3175" cap="flat">
                <a:noFill/>
                <a:miter lim="400000"/>
              </a:ln>
              <a:effectLst/>
            </p:spPr>
          </p:pic>
        </p:grpSp>
        <p:grpSp>
          <p:nvGrpSpPr>
            <p:cNvPr id="330" name="Group"/>
            <p:cNvGrpSpPr/>
            <p:nvPr/>
          </p:nvGrpSpPr>
          <p:grpSpPr>
            <a:xfrm>
              <a:off x="2377929" y="3170328"/>
              <a:ext cx="2866953" cy="745046"/>
              <a:chOff x="0" y="0"/>
              <a:chExt cx="2866952" cy="745045"/>
            </a:xfrm>
          </p:grpSpPr>
          <p:pic>
            <p:nvPicPr>
              <p:cNvPr id="325" name="Image" descr="Image"/>
              <p:cNvPicPr>
                <a:picLocks noChangeAspect="1"/>
              </p:cNvPicPr>
              <p:nvPr/>
            </p:nvPicPr>
            <p:blipFill>
              <a:blip r:embed="rId6"/>
              <a:stretch>
                <a:fillRect/>
              </a:stretch>
            </p:blipFill>
            <p:spPr>
              <a:xfrm>
                <a:off x="0" y="0"/>
                <a:ext cx="567181" cy="745046"/>
              </a:xfrm>
              <a:prstGeom prst="rect">
                <a:avLst/>
              </a:prstGeom>
              <a:ln w="3175" cap="flat">
                <a:noFill/>
                <a:miter lim="400000"/>
              </a:ln>
              <a:effectLst/>
            </p:spPr>
          </p:pic>
          <p:pic>
            <p:nvPicPr>
              <p:cNvPr id="326" name="Image" descr="Image"/>
              <p:cNvPicPr>
                <a:picLocks noChangeAspect="1"/>
              </p:cNvPicPr>
              <p:nvPr/>
            </p:nvPicPr>
            <p:blipFill>
              <a:blip r:embed="rId6"/>
              <a:stretch>
                <a:fillRect/>
              </a:stretch>
            </p:blipFill>
            <p:spPr>
              <a:xfrm>
                <a:off x="1149886" y="0"/>
                <a:ext cx="567181" cy="745046"/>
              </a:xfrm>
              <a:prstGeom prst="rect">
                <a:avLst/>
              </a:prstGeom>
              <a:ln w="3175" cap="flat">
                <a:noFill/>
                <a:miter lim="400000"/>
              </a:ln>
              <a:effectLst/>
            </p:spPr>
          </p:pic>
          <p:pic>
            <p:nvPicPr>
              <p:cNvPr id="327" name="Image" descr="Image"/>
              <p:cNvPicPr>
                <a:picLocks noChangeAspect="1"/>
              </p:cNvPicPr>
              <p:nvPr/>
            </p:nvPicPr>
            <p:blipFill>
              <a:blip r:embed="rId6"/>
              <a:stretch>
                <a:fillRect/>
              </a:stretch>
            </p:blipFill>
            <p:spPr>
              <a:xfrm>
                <a:off x="582608" y="0"/>
                <a:ext cx="567182" cy="745046"/>
              </a:xfrm>
              <a:prstGeom prst="rect">
                <a:avLst/>
              </a:prstGeom>
              <a:ln w="3175" cap="flat">
                <a:noFill/>
                <a:miter lim="400000"/>
              </a:ln>
              <a:effectLst/>
            </p:spPr>
          </p:pic>
          <p:pic>
            <p:nvPicPr>
              <p:cNvPr id="328" name="Image" descr="Image"/>
              <p:cNvPicPr>
                <a:picLocks noChangeAspect="1"/>
              </p:cNvPicPr>
              <p:nvPr/>
            </p:nvPicPr>
            <p:blipFill>
              <a:blip r:embed="rId6"/>
              <a:stretch>
                <a:fillRect/>
              </a:stretch>
            </p:blipFill>
            <p:spPr>
              <a:xfrm>
                <a:off x="1724829" y="0"/>
                <a:ext cx="567181" cy="745046"/>
              </a:xfrm>
              <a:prstGeom prst="rect">
                <a:avLst/>
              </a:prstGeom>
              <a:ln w="3175" cap="flat">
                <a:noFill/>
                <a:miter lim="400000"/>
              </a:ln>
              <a:effectLst/>
            </p:spPr>
          </p:pic>
          <p:pic>
            <p:nvPicPr>
              <p:cNvPr id="329" name="Image" descr="Image"/>
              <p:cNvPicPr>
                <a:picLocks noChangeAspect="1"/>
              </p:cNvPicPr>
              <p:nvPr/>
            </p:nvPicPr>
            <p:blipFill>
              <a:blip r:embed="rId6"/>
              <a:stretch>
                <a:fillRect/>
              </a:stretch>
            </p:blipFill>
            <p:spPr>
              <a:xfrm>
                <a:off x="2299772" y="0"/>
                <a:ext cx="567181" cy="745046"/>
              </a:xfrm>
              <a:prstGeom prst="rect">
                <a:avLst/>
              </a:prstGeom>
              <a:ln w="3175" cap="flat">
                <a:noFill/>
                <a:miter lim="400000"/>
              </a:ln>
              <a:effectLst/>
            </p:spPr>
          </p:pic>
        </p:grpSp>
        <p:sp>
          <p:nvSpPr>
            <p:cNvPr id="331" name="External Cache"/>
            <p:cNvSpPr txBox="1"/>
            <p:nvPr/>
          </p:nvSpPr>
          <p:spPr>
            <a:xfrm>
              <a:off x="5396798" y="756600"/>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External Cache</a:t>
              </a:r>
            </a:p>
          </p:txBody>
        </p:sp>
        <p:sp>
          <p:nvSpPr>
            <p:cNvPr id="332" name="Web Servers"/>
            <p:cNvSpPr txBox="1"/>
            <p:nvPr/>
          </p:nvSpPr>
          <p:spPr>
            <a:xfrm>
              <a:off x="5258811" y="1780111"/>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Web Servers</a:t>
              </a:r>
            </a:p>
          </p:txBody>
        </p:sp>
        <p:sp>
          <p:nvSpPr>
            <p:cNvPr id="333" name="App Servers"/>
            <p:cNvSpPr txBox="1"/>
            <p:nvPr/>
          </p:nvSpPr>
          <p:spPr>
            <a:xfrm>
              <a:off x="5258811" y="2990905"/>
              <a:ext cx="972257"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App Servers</a:t>
              </a:r>
            </a:p>
          </p:txBody>
        </p:sp>
        <p:pic>
          <p:nvPicPr>
            <p:cNvPr id="334" name="Image" descr="Image"/>
            <p:cNvPicPr>
              <a:picLocks noChangeAspect="1"/>
            </p:cNvPicPr>
            <p:nvPr/>
          </p:nvPicPr>
          <p:blipFill>
            <a:blip r:embed="rId3"/>
            <a:stretch>
              <a:fillRect/>
            </a:stretch>
          </p:blipFill>
          <p:spPr>
            <a:xfrm>
              <a:off x="3760360" y="4305155"/>
              <a:ext cx="597942" cy="597941"/>
            </a:xfrm>
            <a:prstGeom prst="rect">
              <a:avLst/>
            </a:prstGeom>
            <a:ln w="3175" cap="flat">
              <a:noFill/>
              <a:miter lim="400000"/>
            </a:ln>
            <a:effectLst/>
          </p:spPr>
        </p:pic>
        <p:pic>
          <p:nvPicPr>
            <p:cNvPr id="335" name="Image" descr="Image"/>
            <p:cNvPicPr>
              <a:picLocks noChangeAspect="1"/>
            </p:cNvPicPr>
            <p:nvPr/>
          </p:nvPicPr>
          <p:blipFill>
            <a:blip r:embed="rId3"/>
            <a:stretch>
              <a:fillRect/>
            </a:stretch>
          </p:blipFill>
          <p:spPr>
            <a:xfrm>
              <a:off x="4438793" y="4305155"/>
              <a:ext cx="597942" cy="597941"/>
            </a:xfrm>
            <a:prstGeom prst="rect">
              <a:avLst/>
            </a:prstGeom>
            <a:ln w="3175" cap="flat">
              <a:noFill/>
              <a:miter lim="400000"/>
            </a:ln>
            <a:effectLst/>
          </p:spPr>
        </p:pic>
        <p:sp>
          <p:nvSpPr>
            <p:cNvPr id="336" name="Database servers"/>
            <p:cNvSpPr txBox="1"/>
            <p:nvPr/>
          </p:nvSpPr>
          <p:spPr>
            <a:xfrm>
              <a:off x="5135139" y="4052179"/>
              <a:ext cx="1095929"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Database servers</a:t>
              </a:r>
            </a:p>
          </p:txBody>
        </p:sp>
        <p:pic>
          <p:nvPicPr>
            <p:cNvPr id="337" name="Image" descr="Image"/>
            <p:cNvPicPr>
              <a:picLocks noChangeAspect="1"/>
            </p:cNvPicPr>
            <p:nvPr/>
          </p:nvPicPr>
          <p:blipFill>
            <a:blip r:embed="rId7"/>
            <a:stretch>
              <a:fillRect/>
            </a:stretch>
          </p:blipFill>
          <p:spPr>
            <a:xfrm>
              <a:off x="3112591" y="0"/>
              <a:ext cx="1893480" cy="812587"/>
            </a:xfrm>
            <a:prstGeom prst="rect">
              <a:avLst/>
            </a:prstGeom>
            <a:ln w="3175" cap="flat">
              <a:noFill/>
              <a:miter lim="400000"/>
            </a:ln>
            <a:effectLst/>
          </p:spPr>
        </p:pic>
        <p:grpSp>
          <p:nvGrpSpPr>
            <p:cNvPr id="340" name="Group"/>
            <p:cNvGrpSpPr/>
            <p:nvPr/>
          </p:nvGrpSpPr>
          <p:grpSpPr>
            <a:xfrm>
              <a:off x="964486" y="2033086"/>
              <a:ext cx="800758" cy="854614"/>
              <a:chOff x="0" y="0"/>
              <a:chExt cx="800756" cy="854612"/>
            </a:xfrm>
          </p:grpSpPr>
          <p:pic>
            <p:nvPicPr>
              <p:cNvPr id="338"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39"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grpSp>
        <p:sp>
          <p:nvSpPr>
            <p:cNvPr id="341" name="Internal Cache"/>
            <p:cNvSpPr txBox="1"/>
            <p:nvPr/>
          </p:nvSpPr>
          <p:spPr>
            <a:xfrm>
              <a:off x="19969" y="1908447"/>
              <a:ext cx="972257" cy="1103891"/>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Internal Cache</a:t>
              </a:r>
            </a:p>
          </p:txBody>
        </p:sp>
        <p:grpSp>
          <p:nvGrpSpPr>
            <p:cNvPr id="344" name="Group"/>
            <p:cNvGrpSpPr/>
            <p:nvPr/>
          </p:nvGrpSpPr>
          <p:grpSpPr>
            <a:xfrm>
              <a:off x="1036507" y="3115544"/>
              <a:ext cx="800757" cy="854614"/>
              <a:chOff x="0" y="0"/>
              <a:chExt cx="800756" cy="854612"/>
            </a:xfrm>
          </p:grpSpPr>
          <p:pic>
            <p:nvPicPr>
              <p:cNvPr id="342" name="Image" descr="Image"/>
              <p:cNvPicPr>
                <a:picLocks noChangeAspect="1"/>
              </p:cNvPicPr>
              <p:nvPr/>
            </p:nvPicPr>
            <p:blipFill>
              <a:blip r:embed="rId4"/>
              <a:srcRect r="71137"/>
              <a:stretch>
                <a:fillRect/>
              </a:stretch>
            </p:blipFill>
            <p:spPr>
              <a:xfrm>
                <a:off x="0" y="0"/>
                <a:ext cx="379484" cy="854613"/>
              </a:xfrm>
              <a:prstGeom prst="rect">
                <a:avLst/>
              </a:prstGeom>
              <a:ln w="3175" cap="flat">
                <a:noFill/>
                <a:miter lim="400000"/>
              </a:ln>
              <a:effectLst/>
            </p:spPr>
          </p:pic>
          <p:pic>
            <p:nvPicPr>
              <p:cNvPr id="343" name="Image" descr="Image"/>
              <p:cNvPicPr>
                <a:picLocks noChangeAspect="1"/>
              </p:cNvPicPr>
              <p:nvPr/>
            </p:nvPicPr>
            <p:blipFill>
              <a:blip r:embed="rId4"/>
              <a:srcRect r="71137"/>
              <a:stretch>
                <a:fillRect/>
              </a:stretch>
            </p:blipFill>
            <p:spPr>
              <a:xfrm>
                <a:off x="421272" y="0"/>
                <a:ext cx="379485" cy="854613"/>
              </a:xfrm>
              <a:prstGeom prst="rect">
                <a:avLst/>
              </a:prstGeom>
              <a:ln w="3175" cap="flat">
                <a:noFill/>
                <a:miter lim="400000"/>
              </a:ln>
              <a:effectLst/>
            </p:spPr>
          </p:pic>
        </p:grpSp>
        <p:sp>
          <p:nvSpPr>
            <p:cNvPr id="345" name="Misc Services"/>
            <p:cNvSpPr txBox="1"/>
            <p:nvPr/>
          </p:nvSpPr>
          <p:spPr>
            <a:xfrm>
              <a:off x="0" y="2990905"/>
              <a:ext cx="972256" cy="110389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err="1">
                  <a:latin typeface="Calibri" panose="020F0502020204030204" pitchFamily="34" charset="0"/>
                  <a:cs typeface="Calibri" panose="020F0502020204030204" pitchFamily="34" charset="0"/>
                </a:rPr>
                <a:t>Misc</a:t>
              </a:r>
              <a:r>
                <a:rPr sz="1266" dirty="0">
                  <a:latin typeface="Calibri" panose="020F0502020204030204" pitchFamily="34" charset="0"/>
                  <a:cs typeface="Calibri" panose="020F0502020204030204" pitchFamily="34" charset="0"/>
                </a:rPr>
                <a:t> Services</a:t>
              </a:r>
            </a:p>
          </p:txBody>
        </p:sp>
        <p:sp>
          <p:nvSpPr>
            <p:cNvPr id="354" name="Connection Line"/>
            <p:cNvSpPr/>
            <p:nvPr/>
          </p:nvSpPr>
          <p:spPr>
            <a:xfrm>
              <a:off x="1749902" y="2381219"/>
              <a:ext cx="1260376" cy="6064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noFill/>
            <a:ln w="127000" cap="flat">
              <a:solidFill>
                <a:srgbClr val="96CBB9"/>
              </a:solidFill>
              <a:prstDash val="solid"/>
              <a:miter lim="400000"/>
            </a:ln>
            <a:effectLst/>
          </p:spPr>
          <p:txBody>
            <a:bodyPr/>
            <a:lstStyle/>
            <a:p>
              <a:endParaRPr sz="1266"/>
            </a:p>
          </p:txBody>
        </p:sp>
        <p:sp>
          <p:nvSpPr>
            <p:cNvPr id="355" name="Connection Line"/>
            <p:cNvSpPr/>
            <p:nvPr/>
          </p:nvSpPr>
          <p:spPr>
            <a:xfrm>
              <a:off x="1821923" y="2504396"/>
              <a:ext cx="1190487" cy="63525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a:lstStyle/>
            <a:p>
              <a:endParaRPr sz="1266"/>
            </a:p>
          </p:txBody>
        </p:sp>
        <p:grpSp>
          <p:nvGrpSpPr>
            <p:cNvPr id="350" name="Group"/>
            <p:cNvGrpSpPr/>
            <p:nvPr/>
          </p:nvGrpSpPr>
          <p:grpSpPr>
            <a:xfrm>
              <a:off x="1096297" y="122654"/>
              <a:ext cx="1133574" cy="1198438"/>
              <a:chOff x="0" y="0"/>
              <a:chExt cx="1133572" cy="1198436"/>
            </a:xfrm>
          </p:grpSpPr>
          <p:pic>
            <p:nvPicPr>
              <p:cNvPr id="348" name="Image" descr="Image"/>
              <p:cNvPicPr>
                <a:picLocks noChangeAspect="1"/>
              </p:cNvPicPr>
              <p:nvPr/>
            </p:nvPicPr>
            <p:blipFill>
              <a:blip r:embed="rId8"/>
              <a:stretch>
                <a:fillRect/>
              </a:stretch>
            </p:blipFill>
            <p:spPr>
              <a:xfrm>
                <a:off x="237152" y="0"/>
                <a:ext cx="543584" cy="797255"/>
              </a:xfrm>
              <a:prstGeom prst="rect">
                <a:avLst/>
              </a:prstGeom>
              <a:ln w="3175" cap="flat">
                <a:noFill/>
                <a:miter lim="400000"/>
              </a:ln>
              <a:effectLst/>
            </p:spPr>
          </p:pic>
          <p:sp>
            <p:nvSpPr>
              <p:cNvPr id="349" name="Clients"/>
              <p:cNvSpPr txBox="1"/>
              <p:nvPr/>
            </p:nvSpPr>
            <p:spPr>
              <a:xfrm>
                <a:off x="0" y="718039"/>
                <a:ext cx="1133573" cy="480398"/>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Clients</a:t>
                </a:r>
              </a:p>
            </p:txBody>
          </p:sp>
        </p:grpSp>
        <p:sp>
          <p:nvSpPr>
            <p:cNvPr id="356" name="Connection Line"/>
            <p:cNvSpPr/>
            <p:nvPr/>
          </p:nvSpPr>
          <p:spPr>
            <a:xfrm>
              <a:off x="1877222" y="299996"/>
              <a:ext cx="1235370" cy="31627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a:lstStyle/>
            <a:p>
              <a:endParaRPr sz="1266"/>
            </a:p>
          </p:txBody>
        </p:sp>
      </p:grpSp>
      <p:sp>
        <p:nvSpPr>
          <p:cNvPr id="5" name="Cloud 4">
            <a:extLst>
              <a:ext uri="{FF2B5EF4-FFF2-40B4-BE49-F238E27FC236}">
                <a16:creationId xmlns:a16="http://schemas.microsoft.com/office/drawing/2014/main" id="{D674CEFC-007A-4678-B397-EA97D7026F30}"/>
              </a:ext>
            </a:extLst>
          </p:cNvPr>
          <p:cNvSpPr/>
          <p:nvPr/>
        </p:nvSpPr>
        <p:spPr>
          <a:xfrm>
            <a:off x="6529715" y="2720597"/>
            <a:ext cx="5366825" cy="3721540"/>
          </a:xfrm>
          <a:prstGeom prst="cloud">
            <a:avLst/>
          </a:prstGeom>
          <a:solidFill>
            <a:schemeClr val="bg2">
              <a:lumMod val="90000"/>
              <a:alpha val="6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3600" dirty="0">
                <a:solidFill>
                  <a:schemeClr val="tx1"/>
                </a:solidFill>
              </a:rPr>
              <a:t>Client sees none of this!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C03B1A8-EE04-4C35-9E71-E220432FF193}"/>
              </a:ext>
            </a:extLst>
          </p:cNvPr>
          <p:cNvSpPr>
            <a:spLocks noGrp="1"/>
          </p:cNvSpPr>
          <p:nvPr>
            <p:ph type="title"/>
          </p:nvPr>
        </p:nvSpPr>
        <p:spPr/>
        <p:txBody>
          <a:bodyPr/>
          <a:lstStyle/>
          <a:p>
            <a:r>
              <a:rPr lang="en-US" dirty="0"/>
              <a:t>Stateless</a:t>
            </a:r>
          </a:p>
        </p:txBody>
      </p:sp>
      <p:sp>
        <p:nvSpPr>
          <p:cNvPr id="7" name="Content Placeholder 6">
            <a:extLst>
              <a:ext uri="{FF2B5EF4-FFF2-40B4-BE49-F238E27FC236}">
                <a16:creationId xmlns:a16="http://schemas.microsoft.com/office/drawing/2014/main" id="{F2FA724B-8E8A-469C-BE54-BADE5A66D29C}"/>
              </a:ext>
            </a:extLst>
          </p:cNvPr>
          <p:cNvSpPr>
            <a:spLocks noGrp="1"/>
          </p:cNvSpPr>
          <p:nvPr>
            <p:ph idx="1"/>
          </p:nvPr>
        </p:nvSpPr>
        <p:spPr>
          <a:xfrm>
            <a:off x="838200" y="1500160"/>
            <a:ext cx="5394960" cy="4351338"/>
          </a:xfrm>
        </p:spPr>
        <p:txBody>
          <a:bodyPr/>
          <a:lstStyle/>
          <a:p>
            <a:r>
              <a:rPr lang="en-US" dirty="0"/>
              <a:t>Each client request contains all information necessary to service the request</a:t>
            </a:r>
          </a:p>
          <a:p>
            <a:pPr lvl="1"/>
            <a:r>
              <a:rPr lang="en-US" dirty="0"/>
              <a:t>The client doesn't have to write a sequence of requests to get their work done.</a:t>
            </a:r>
          </a:p>
          <a:p>
            <a:pPr lvl="1"/>
            <a:r>
              <a:rPr lang="en-US" dirty="0"/>
              <a:t>So requests can be farmed out to different servers </a:t>
            </a:r>
          </a:p>
        </p:txBody>
      </p:sp>
      <p:sp>
        <p:nvSpPr>
          <p:cNvPr id="5" name="Slide Number Placeholder 4">
            <a:extLst>
              <a:ext uri="{FF2B5EF4-FFF2-40B4-BE49-F238E27FC236}">
                <a16:creationId xmlns:a16="http://schemas.microsoft.com/office/drawing/2014/main" id="{4CB3B1B1-E82D-40FC-9FEF-02E0A8988294}"/>
              </a:ext>
            </a:extLst>
          </p:cNvPr>
          <p:cNvSpPr>
            <a:spLocks noGrp="1"/>
          </p:cNvSpPr>
          <p:nvPr>
            <p:ph type="sldNum" sz="quarter" idx="12"/>
          </p:nvPr>
        </p:nvSpPr>
        <p:spPr/>
        <p:txBody>
          <a:bodyPr/>
          <a:lstStyle/>
          <a:p>
            <a:fld id="{20F37917-FD3A-4669-9018-DA04BCDD3D75}" type="slidenum">
              <a:rPr lang="en-US" smtClean="0"/>
              <a:t>15</a:t>
            </a:fld>
            <a:endParaRPr lang="en-US"/>
          </a:p>
        </p:txBody>
      </p:sp>
      <p:grpSp>
        <p:nvGrpSpPr>
          <p:cNvPr id="9" name="Group">
            <a:extLst>
              <a:ext uri="{FF2B5EF4-FFF2-40B4-BE49-F238E27FC236}">
                <a16:creationId xmlns:a16="http://schemas.microsoft.com/office/drawing/2014/main" id="{A1A7D271-7F18-4A3C-80D3-EFDAD4B77E64}"/>
              </a:ext>
            </a:extLst>
          </p:cNvPr>
          <p:cNvGrpSpPr/>
          <p:nvPr/>
        </p:nvGrpSpPr>
        <p:grpSpPr>
          <a:xfrm>
            <a:off x="6485037" y="2590325"/>
            <a:ext cx="808297" cy="1399325"/>
            <a:chOff x="-559705" y="300839"/>
            <a:chExt cx="1323586" cy="1399324"/>
          </a:xfrm>
        </p:grpSpPr>
        <p:pic>
          <p:nvPicPr>
            <p:cNvPr id="19" name="Image" descr="Image">
              <a:extLst>
                <a:ext uri="{FF2B5EF4-FFF2-40B4-BE49-F238E27FC236}">
                  <a16:creationId xmlns:a16="http://schemas.microsoft.com/office/drawing/2014/main" id="{FB78B5C3-AC9C-4038-958E-646F7D3D859B}"/>
                </a:ext>
              </a:extLst>
            </p:cNvPr>
            <p:cNvPicPr>
              <a:picLocks noChangeAspect="1"/>
            </p:cNvPicPr>
            <p:nvPr/>
          </p:nvPicPr>
          <p:blipFill>
            <a:blip r:embed="rId3"/>
            <a:stretch>
              <a:fillRect/>
            </a:stretch>
          </p:blipFill>
          <p:spPr>
            <a:xfrm>
              <a:off x="-559705" y="300839"/>
              <a:ext cx="911605" cy="930894"/>
            </a:xfrm>
            <a:prstGeom prst="rect">
              <a:avLst/>
            </a:prstGeom>
            <a:ln w="3175" cap="flat">
              <a:noFill/>
              <a:miter lim="400000"/>
            </a:ln>
            <a:effectLst/>
          </p:spPr>
        </p:pic>
        <p:sp>
          <p:nvSpPr>
            <p:cNvPr id="20" name="Client">
              <a:extLst>
                <a:ext uri="{FF2B5EF4-FFF2-40B4-BE49-F238E27FC236}">
                  <a16:creationId xmlns:a16="http://schemas.microsoft.com/office/drawing/2014/main" id="{A70B4A0D-4D10-4FD4-981C-636987E19657}"/>
                </a:ext>
              </a:extLst>
            </p:cNvPr>
            <p:cNvSpPr txBox="1"/>
            <p:nvPr/>
          </p:nvSpPr>
          <p:spPr>
            <a:xfrm>
              <a:off x="-559705" y="1139239"/>
              <a:ext cx="1323586"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Client</a:t>
              </a:r>
            </a:p>
          </p:txBody>
        </p:sp>
      </p:grpSp>
      <p:sp>
        <p:nvSpPr>
          <p:cNvPr id="10" name="Server">
            <a:extLst>
              <a:ext uri="{FF2B5EF4-FFF2-40B4-BE49-F238E27FC236}">
                <a16:creationId xmlns:a16="http://schemas.microsoft.com/office/drawing/2014/main" id="{FAB78370-F14C-41F3-BCA4-E43E5E42BFA6}"/>
              </a:ext>
            </a:extLst>
          </p:cNvPr>
          <p:cNvSpPr/>
          <p:nvPr/>
        </p:nvSpPr>
        <p:spPr>
          <a:xfrm>
            <a:off x="10563223" y="17235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sp>
        <p:nvSpPr>
          <p:cNvPr id="12" name="Server">
            <a:extLst>
              <a:ext uri="{FF2B5EF4-FFF2-40B4-BE49-F238E27FC236}">
                <a16:creationId xmlns:a16="http://schemas.microsoft.com/office/drawing/2014/main" id="{3A927F98-0FD6-4DB6-9EC6-7628D358C413}"/>
              </a:ext>
            </a:extLst>
          </p:cNvPr>
          <p:cNvSpPr/>
          <p:nvPr/>
        </p:nvSpPr>
        <p:spPr>
          <a:xfrm>
            <a:off x="10563223" y="30189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sp>
        <p:nvSpPr>
          <p:cNvPr id="13" name="Server">
            <a:extLst>
              <a:ext uri="{FF2B5EF4-FFF2-40B4-BE49-F238E27FC236}">
                <a16:creationId xmlns:a16="http://schemas.microsoft.com/office/drawing/2014/main" id="{01D89318-9512-438C-9640-117F1FDBA8DB}"/>
              </a:ext>
            </a:extLst>
          </p:cNvPr>
          <p:cNvSpPr/>
          <p:nvPr/>
        </p:nvSpPr>
        <p:spPr>
          <a:xfrm>
            <a:off x="10563223" y="4314372"/>
            <a:ext cx="1101009" cy="952501"/>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dirty="0">
                <a:latin typeface="Calibri" panose="020F0502020204030204" pitchFamily="34" charset="0"/>
                <a:cs typeface="Calibri" panose="020F0502020204030204" pitchFamily="34" charset="0"/>
              </a:rPr>
              <a:t>Server</a:t>
            </a:r>
          </a:p>
        </p:txBody>
      </p:sp>
      <p:cxnSp>
        <p:nvCxnSpPr>
          <p:cNvPr id="3" name="Elbow Connector 2">
            <a:extLst>
              <a:ext uri="{FF2B5EF4-FFF2-40B4-BE49-F238E27FC236}">
                <a16:creationId xmlns:a16="http://schemas.microsoft.com/office/drawing/2014/main" id="{1F3AA838-7440-4F40-B1A8-881F19B0598A}"/>
              </a:ext>
            </a:extLst>
          </p:cNvPr>
          <p:cNvCxnSpPr>
            <a:cxnSpLocks/>
            <a:endCxn id="10" idx="1"/>
          </p:cNvCxnSpPr>
          <p:nvPr/>
        </p:nvCxnSpPr>
        <p:spPr>
          <a:xfrm flipV="1">
            <a:off x="7293334" y="2199823"/>
            <a:ext cx="3269889" cy="1025072"/>
          </a:xfrm>
          <a:prstGeom prst="bentConnector3">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a:extLst>
              <a:ext uri="{FF2B5EF4-FFF2-40B4-BE49-F238E27FC236}">
                <a16:creationId xmlns:a16="http://schemas.microsoft.com/office/drawing/2014/main" id="{770AE897-72AE-B841-BEA0-AD661914260F}"/>
              </a:ext>
            </a:extLst>
          </p:cNvPr>
          <p:cNvCxnSpPr>
            <a:cxnSpLocks/>
            <a:endCxn id="12" idx="1"/>
          </p:cNvCxnSpPr>
          <p:nvPr/>
        </p:nvCxnSpPr>
        <p:spPr>
          <a:xfrm>
            <a:off x="7293334" y="3337380"/>
            <a:ext cx="3269889" cy="157843"/>
          </a:xfrm>
          <a:prstGeom prst="bentConnector3">
            <a:avLst/>
          </a:prstGeom>
          <a:ln w="444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6" name="Elbow Connector 25">
            <a:extLst>
              <a:ext uri="{FF2B5EF4-FFF2-40B4-BE49-F238E27FC236}">
                <a16:creationId xmlns:a16="http://schemas.microsoft.com/office/drawing/2014/main" id="{C5CBFCF9-F8F8-FA40-BD17-DDAE8A2EF297}"/>
              </a:ext>
            </a:extLst>
          </p:cNvPr>
          <p:cNvCxnSpPr>
            <a:cxnSpLocks/>
          </p:cNvCxnSpPr>
          <p:nvPr/>
        </p:nvCxnSpPr>
        <p:spPr>
          <a:xfrm>
            <a:off x="7293334" y="3495223"/>
            <a:ext cx="3414423" cy="1322949"/>
          </a:xfrm>
          <a:prstGeom prst="bentConnector3">
            <a:avLst/>
          </a:prstGeom>
          <a:ln w="444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Server">
            <a:extLst>
              <a:ext uri="{FF2B5EF4-FFF2-40B4-BE49-F238E27FC236}">
                <a16:creationId xmlns:a16="http://schemas.microsoft.com/office/drawing/2014/main" id="{26A76785-5123-BC43-AF59-2645405118AC}"/>
              </a:ext>
            </a:extLst>
          </p:cNvPr>
          <p:cNvSpPr/>
          <p:nvPr/>
        </p:nvSpPr>
        <p:spPr>
          <a:xfrm>
            <a:off x="8101631" y="2639400"/>
            <a:ext cx="1476550" cy="1089295"/>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pPr algn="ctr"/>
            <a:r>
              <a:rPr lang="en-US" dirty="0">
                <a:latin typeface="Calibri" panose="020F0502020204030204" pitchFamily="34" charset="0"/>
                <a:cs typeface="Calibri" panose="020F0502020204030204" pitchFamily="34" charset="0"/>
              </a:rPr>
              <a:t>Load Balancer</a:t>
            </a:r>
            <a:endParaRPr dirty="0">
              <a:latin typeface="Calibri" panose="020F0502020204030204" pitchFamily="34" charset="0"/>
              <a:cs typeface="Calibri" panose="020F0502020204030204" pitchFamily="34" charset="0"/>
            </a:endParaRPr>
          </a:p>
        </p:txBody>
      </p:sp>
      <p:sp>
        <p:nvSpPr>
          <p:cNvPr id="29" name="TextBox 28">
            <a:extLst>
              <a:ext uri="{FF2B5EF4-FFF2-40B4-BE49-F238E27FC236}">
                <a16:creationId xmlns:a16="http://schemas.microsoft.com/office/drawing/2014/main" id="{958279BE-BEEF-7648-B00C-3A3450FBE19E}"/>
              </a:ext>
            </a:extLst>
          </p:cNvPr>
          <p:cNvSpPr txBox="1"/>
          <p:nvPr/>
        </p:nvSpPr>
        <p:spPr>
          <a:xfrm>
            <a:off x="8905106" y="1847277"/>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1</a:t>
            </a:r>
          </a:p>
        </p:txBody>
      </p:sp>
      <p:sp>
        <p:nvSpPr>
          <p:cNvPr id="30" name="TextBox 29">
            <a:extLst>
              <a:ext uri="{FF2B5EF4-FFF2-40B4-BE49-F238E27FC236}">
                <a16:creationId xmlns:a16="http://schemas.microsoft.com/office/drawing/2014/main" id="{FBEA04AF-689A-3047-8120-D950F008F2D4}"/>
              </a:ext>
            </a:extLst>
          </p:cNvPr>
          <p:cNvSpPr txBox="1"/>
          <p:nvPr/>
        </p:nvSpPr>
        <p:spPr>
          <a:xfrm>
            <a:off x="9203280" y="4400034"/>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3</a:t>
            </a:r>
          </a:p>
        </p:txBody>
      </p:sp>
      <p:sp>
        <p:nvSpPr>
          <p:cNvPr id="31" name="TextBox 30">
            <a:extLst>
              <a:ext uri="{FF2B5EF4-FFF2-40B4-BE49-F238E27FC236}">
                <a16:creationId xmlns:a16="http://schemas.microsoft.com/office/drawing/2014/main" id="{09A47CE6-50E2-6F4F-A55E-020DC2E727A5}"/>
              </a:ext>
            </a:extLst>
          </p:cNvPr>
          <p:cNvSpPr txBox="1"/>
          <p:nvPr/>
        </p:nvSpPr>
        <p:spPr>
          <a:xfrm>
            <a:off x="9545856" y="3524309"/>
            <a:ext cx="1114216"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Request 2</a:t>
            </a:r>
          </a:p>
        </p:txBody>
      </p:sp>
    </p:spTree>
    <p:extLst>
      <p:ext uri="{BB962C8B-B14F-4D97-AF65-F5344CB8AC3E}">
        <p14:creationId xmlns:p14="http://schemas.microsoft.com/office/powerpoint/2010/main" val="39111274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REST Principles"/>
          <p:cNvSpPr txBox="1">
            <a:spLocks noGrp="1"/>
          </p:cNvSpPr>
          <p:nvPr>
            <p:ph type="title"/>
          </p:nvPr>
        </p:nvSpPr>
        <p:spPr>
          <a:prstGeom prst="rect">
            <a:avLst/>
          </a:prstGeom>
        </p:spPr>
        <p:txBody>
          <a:bodyPr/>
          <a:lstStyle>
            <a:lvl1pPr defTabSz="1369804">
              <a:defRPr sz="4740" spc="-94"/>
            </a:lvl1pPr>
          </a:lstStyle>
          <a:p>
            <a:r>
              <a:rPr lang="en-US" dirty="0"/>
              <a:t>Uniform Interface</a:t>
            </a:r>
            <a:endParaRPr dirty="0"/>
          </a:p>
        </p:txBody>
      </p:sp>
      <p:sp>
        <p:nvSpPr>
          <p:cNvPr id="296" name="URIs represent a contract about what resources your server exposes and what can be done with them…"/>
          <p:cNvSpPr txBox="1">
            <a:spLocks noGrp="1"/>
          </p:cNvSpPr>
          <p:nvPr>
            <p:ph idx="1"/>
          </p:nvPr>
        </p:nvSpPr>
        <p:spPr>
          <a:prstGeom prst="rect">
            <a:avLst/>
          </a:prstGeom>
        </p:spPr>
        <p:txBody>
          <a:bodyPr>
            <a:normAutofit/>
          </a:bodyPr>
          <a:lstStyle/>
          <a:p>
            <a:pPr marL="245915" indent="-245915" defTabSz="987492">
              <a:spcBef>
                <a:spcPts val="1758"/>
              </a:spcBef>
              <a:defRPr sz="2754"/>
            </a:pPr>
            <a:r>
              <a:rPr dirty="0"/>
              <a:t>URIs should hierarchically identify </a:t>
            </a:r>
            <a:r>
              <a:rPr b="1" dirty="0"/>
              <a:t>nouns</a:t>
            </a:r>
            <a:r>
              <a:rPr dirty="0"/>
              <a:t> describing resources that exist</a:t>
            </a:r>
          </a:p>
          <a:p>
            <a:pPr marL="245915" indent="-245915" defTabSz="987492">
              <a:spcBef>
                <a:spcPts val="1758"/>
              </a:spcBef>
              <a:defRPr sz="2754"/>
            </a:pPr>
            <a:r>
              <a:rPr lang="en-US" dirty="0"/>
              <a:t>A</a:t>
            </a:r>
            <a:r>
              <a:rPr dirty="0"/>
              <a:t>ctions that can be taken with resources </a:t>
            </a:r>
            <a:r>
              <a:rPr lang="en-US" dirty="0"/>
              <a:t>are specified by the HTTP methods (</a:t>
            </a:r>
            <a:r>
              <a:rPr lang="en-US" b="1" dirty="0"/>
              <a:t>verbs</a:t>
            </a:r>
            <a:r>
              <a:rPr lang="en-US" dirty="0"/>
              <a:t>)</a:t>
            </a:r>
          </a:p>
          <a:p>
            <a:pPr marL="703115" lvl="1" indent="-245915" defTabSz="987492">
              <a:spcBef>
                <a:spcPts val="1758"/>
              </a:spcBef>
              <a:defRPr sz="2754"/>
            </a:pPr>
            <a:r>
              <a:rPr lang="en-US" dirty="0"/>
              <a:t>more on this later</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4" name="REST Principles"/>
          <p:cNvSpPr txBox="1">
            <a:spLocks noGrp="1"/>
          </p:cNvSpPr>
          <p:nvPr>
            <p:ph type="title"/>
          </p:nvPr>
        </p:nvSpPr>
        <p:spPr>
          <a:prstGeom prst="rect">
            <a:avLst/>
          </a:prstGeom>
        </p:spPr>
        <p:txBody>
          <a:bodyPr>
            <a:normAutofit/>
          </a:bodyPr>
          <a:lstStyle>
            <a:lvl1pPr defTabSz="1369804">
              <a:defRPr sz="4740" spc="-94"/>
            </a:lvl1pPr>
          </a:lstStyle>
          <a:p>
            <a:r>
              <a:rPr lang="en-US" dirty="0"/>
              <a:t>Uniform </a:t>
            </a:r>
            <a:r>
              <a:rPr lang="en-US" dirty="0" err="1"/>
              <a:t>cacheability</a:t>
            </a:r>
            <a:endParaRPr dirty="0"/>
          </a:p>
        </p:txBody>
      </p:sp>
      <p:sp>
        <p:nvSpPr>
          <p:cNvPr id="376" name="Enables use of generic caches that don’t know anything about the structure of what they cache - just what can be cached"/>
          <p:cNvSpPr txBox="1">
            <a:spLocks noGrp="1"/>
          </p:cNvSpPr>
          <p:nvPr>
            <p:ph idx="1"/>
          </p:nvPr>
        </p:nvSpPr>
        <p:spPr>
          <a:prstGeom prst="rect">
            <a:avLst/>
          </a:prstGeom>
        </p:spPr>
        <p:txBody>
          <a:bodyPr/>
          <a:lstStyle/>
          <a:p>
            <a:r>
              <a:rPr lang="en-US" dirty="0"/>
              <a:t>Requests and responses are clearly classified as cacheable or not</a:t>
            </a:r>
          </a:p>
          <a:p>
            <a:r>
              <a:rPr dirty="0"/>
              <a:t>Enables use of generic caches that don’t know anything</a:t>
            </a:r>
            <a:r>
              <a:rPr b="1" dirty="0"/>
              <a:t> </a:t>
            </a:r>
            <a:r>
              <a:rPr dirty="0"/>
              <a:t>about the structure of what they cache - just what can be cached </a:t>
            </a:r>
          </a:p>
        </p:txBody>
      </p:sp>
      <p:grpSp>
        <p:nvGrpSpPr>
          <p:cNvPr id="2" name="Group 1">
            <a:extLst>
              <a:ext uri="{FF2B5EF4-FFF2-40B4-BE49-F238E27FC236}">
                <a16:creationId xmlns:a16="http://schemas.microsoft.com/office/drawing/2014/main" id="{16BEF845-12C4-4CE9-8FB3-24E7521B2973}"/>
              </a:ext>
            </a:extLst>
          </p:cNvPr>
          <p:cNvGrpSpPr/>
          <p:nvPr/>
        </p:nvGrpSpPr>
        <p:grpSpPr>
          <a:xfrm>
            <a:off x="6538054" y="3429000"/>
            <a:ext cx="5195481" cy="2842597"/>
            <a:chOff x="3570885" y="3687412"/>
            <a:chExt cx="5195481" cy="2842597"/>
          </a:xfrm>
        </p:grpSpPr>
        <p:grpSp>
          <p:nvGrpSpPr>
            <p:cNvPr id="379" name="Group"/>
            <p:cNvGrpSpPr/>
            <p:nvPr/>
          </p:nvGrpSpPr>
          <p:grpSpPr>
            <a:xfrm>
              <a:off x="3570885" y="3881538"/>
              <a:ext cx="930649" cy="990265"/>
              <a:chOff x="206577" y="0"/>
              <a:chExt cx="1323587" cy="1408376"/>
            </a:xfrm>
          </p:grpSpPr>
          <p:pic>
            <p:nvPicPr>
              <p:cNvPr id="377" name="Image" descr="Image"/>
              <p:cNvPicPr>
                <a:picLocks noChangeAspect="1"/>
              </p:cNvPicPr>
              <p:nvPr/>
            </p:nvPicPr>
            <p:blipFill>
              <a:blip r:embed="rId3"/>
              <a:stretch>
                <a:fillRect/>
              </a:stretch>
            </p:blipFill>
            <p:spPr>
              <a:xfrm>
                <a:off x="276904" y="0"/>
                <a:ext cx="634701" cy="930894"/>
              </a:xfrm>
              <a:prstGeom prst="rect">
                <a:avLst/>
              </a:prstGeom>
              <a:ln w="3175" cap="flat">
                <a:noFill/>
                <a:miter lim="400000"/>
              </a:ln>
              <a:effectLst/>
            </p:spPr>
          </p:pic>
          <p:sp>
            <p:nvSpPr>
              <p:cNvPr id="378" name="Client"/>
              <p:cNvSpPr txBox="1"/>
              <p:nvPr/>
            </p:nvSpPr>
            <p:spPr>
              <a:xfrm>
                <a:off x="206577" y="847452"/>
                <a:ext cx="1323587" cy="560924"/>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1800">
                    <a:solidFill>
                      <a:srgbClr val="000000"/>
                    </a:solidFill>
                    <a:latin typeface="Helvetica Light"/>
                    <a:ea typeface="Helvetica Light"/>
                    <a:cs typeface="Helvetica Light"/>
                    <a:sym typeface="Helvetica Light"/>
                  </a:defRPr>
                </a:lvl1pPr>
              </a:lstStyle>
              <a:p>
                <a:r>
                  <a:rPr sz="1266" dirty="0">
                    <a:latin typeface="Calibri" panose="020F0502020204030204" pitchFamily="34" charset="0"/>
                    <a:cs typeface="Calibri" panose="020F0502020204030204" pitchFamily="34" charset="0"/>
                  </a:rPr>
                  <a:t>Client</a:t>
                </a:r>
              </a:p>
            </p:txBody>
          </p:sp>
        </p:grpSp>
        <p:sp>
          <p:nvSpPr>
            <p:cNvPr id="380" name="Server"/>
            <p:cNvSpPr/>
            <p:nvPr/>
          </p:nvSpPr>
          <p:spPr>
            <a:xfrm>
              <a:off x="7498698" y="4038625"/>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1" name="Line"/>
            <p:cNvSpPr/>
            <p:nvPr/>
          </p:nvSpPr>
          <p:spPr>
            <a:xfrm>
              <a:off x="4164947" y="4321060"/>
              <a:ext cx="3330302" cy="1"/>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2" name="Server"/>
            <p:cNvSpPr/>
            <p:nvPr/>
          </p:nvSpPr>
          <p:spPr>
            <a:xfrm>
              <a:off x="7498698" y="4949453"/>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3" name="Server"/>
            <p:cNvSpPr/>
            <p:nvPr/>
          </p:nvSpPr>
          <p:spPr>
            <a:xfrm>
              <a:off x="7498698" y="5860282"/>
              <a:ext cx="1267668" cy="669727"/>
            </a:xfrm>
            <a:prstGeom prst="rect">
              <a:avLst/>
            </a:prstGeom>
            <a:solidFill>
              <a:srgbClr val="648299"/>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2200">
                  <a:solidFill>
                    <a:srgbClr val="FFFFFF"/>
                  </a:solidFill>
                  <a:latin typeface="Helvetica Light"/>
                  <a:ea typeface="Helvetica Light"/>
                  <a:cs typeface="Helvetica Light"/>
                  <a:sym typeface="Helvetica Light"/>
                </a:defRPr>
              </a:lvl1pPr>
            </a:lstStyle>
            <a:p>
              <a:r>
                <a:rPr sz="1547" dirty="0">
                  <a:latin typeface="Calibri" panose="020F0502020204030204" pitchFamily="34" charset="0"/>
                  <a:cs typeface="Calibri" panose="020F0502020204030204" pitchFamily="34" charset="0"/>
                </a:rPr>
                <a:t>Server</a:t>
              </a:r>
            </a:p>
          </p:txBody>
        </p:sp>
        <p:sp>
          <p:nvSpPr>
            <p:cNvPr id="384" name="Line"/>
            <p:cNvSpPr/>
            <p:nvPr/>
          </p:nvSpPr>
          <p:spPr>
            <a:xfrm>
              <a:off x="4164947" y="4373488"/>
              <a:ext cx="3337786" cy="915156"/>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5" name="Line"/>
            <p:cNvSpPr/>
            <p:nvPr/>
          </p:nvSpPr>
          <p:spPr>
            <a:xfrm>
              <a:off x="4254244" y="4410357"/>
              <a:ext cx="3164761" cy="1771313"/>
            </a:xfrm>
            <a:prstGeom prst="line">
              <a:avLst/>
            </a:prstGeom>
            <a:ln w="76200">
              <a:solidFill>
                <a:srgbClr val="000000"/>
              </a:solidFill>
              <a:miter lim="400000"/>
              <a:tailEnd type="triangle"/>
            </a:ln>
          </p:spPr>
          <p:txBody>
            <a:bodyPr lIns="19050" tIns="19050" rIns="19050" bIns="19050" anchor="ctr"/>
            <a:lstStyle/>
            <a:p>
              <a:endParaRPr sz="1266"/>
            </a:p>
          </p:txBody>
        </p:sp>
        <p:sp>
          <p:nvSpPr>
            <p:cNvPr id="386" name="Request 1"/>
            <p:cNvSpPr txBox="1"/>
            <p:nvPr/>
          </p:nvSpPr>
          <p:spPr>
            <a:xfrm>
              <a:off x="5578434" y="4035671"/>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1</a:t>
              </a:r>
            </a:p>
          </p:txBody>
        </p:sp>
        <p:sp>
          <p:nvSpPr>
            <p:cNvPr id="387" name="Request 2"/>
            <p:cNvSpPr txBox="1"/>
            <p:nvPr/>
          </p:nvSpPr>
          <p:spPr>
            <a:xfrm rot="1087927">
              <a:off x="6234647" y="4724850"/>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2</a:t>
              </a:r>
            </a:p>
          </p:txBody>
        </p:sp>
        <p:sp>
          <p:nvSpPr>
            <p:cNvPr id="388" name="Request 3"/>
            <p:cNvSpPr txBox="1"/>
            <p:nvPr/>
          </p:nvSpPr>
          <p:spPr>
            <a:xfrm rot="1659069">
              <a:off x="6002476" y="5262325"/>
              <a:ext cx="689420" cy="23326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p>
              <a:r>
                <a:rPr sz="1266"/>
                <a:t>Request 3</a:t>
              </a:r>
            </a:p>
          </p:txBody>
        </p:sp>
        <p:grpSp>
          <p:nvGrpSpPr>
            <p:cNvPr id="391" name="Group"/>
            <p:cNvGrpSpPr/>
            <p:nvPr/>
          </p:nvGrpSpPr>
          <p:grpSpPr>
            <a:xfrm>
              <a:off x="4608508" y="3687412"/>
              <a:ext cx="1075872" cy="1627589"/>
              <a:chOff x="0" y="-21084"/>
              <a:chExt cx="1530127" cy="2314791"/>
            </a:xfrm>
          </p:grpSpPr>
          <p:pic>
            <p:nvPicPr>
              <p:cNvPr id="389" name="Image" descr="Image"/>
              <p:cNvPicPr>
                <a:picLocks noChangeAspect="1"/>
              </p:cNvPicPr>
              <p:nvPr/>
            </p:nvPicPr>
            <p:blipFill>
              <a:blip r:embed="rId4"/>
              <a:srcRect r="71137"/>
              <a:stretch>
                <a:fillRect/>
              </a:stretch>
            </p:blipFill>
            <p:spPr>
              <a:xfrm>
                <a:off x="326562" y="214496"/>
                <a:ext cx="923257" cy="2079211"/>
              </a:xfrm>
              <a:prstGeom prst="rect">
                <a:avLst/>
              </a:prstGeom>
              <a:ln w="3175" cap="flat">
                <a:noFill/>
                <a:miter lim="400000"/>
              </a:ln>
              <a:effectLst/>
            </p:spPr>
          </p:pic>
          <p:sp>
            <p:nvSpPr>
              <p:cNvPr id="390" name="3rd party cache"/>
              <p:cNvSpPr txBox="1"/>
              <p:nvPr/>
            </p:nvSpPr>
            <p:spPr>
              <a:xfrm>
                <a:off x="0" y="-21084"/>
                <a:ext cx="1530127" cy="3317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numCol="1" anchor="ctr">
                <a:spAutoFit/>
              </a:bodyPr>
              <a:lstStyle>
                <a:lvl1pPr>
                  <a:defRPr b="1">
                    <a:solidFill>
                      <a:srgbClr val="000000"/>
                    </a:solidFill>
                  </a:defRPr>
                </a:lvl1pPr>
              </a:lstStyle>
              <a:p>
                <a:r>
                  <a:rPr sz="1266"/>
                  <a:t>3rd party cache</a:t>
                </a:r>
              </a:p>
            </p:txBody>
          </p:sp>
        </p:grpSp>
      </p:grpSp>
      <p:sp>
        <p:nvSpPr>
          <p:cNvPr id="21" name="Rectangle 20">
            <a:extLst>
              <a:ext uri="{FF2B5EF4-FFF2-40B4-BE49-F238E27FC236}">
                <a16:creationId xmlns:a16="http://schemas.microsoft.com/office/drawing/2014/main" id="{7840361D-D1AA-4DCE-B30E-490FCCD84C82}"/>
              </a:ext>
            </a:extLst>
          </p:cNvPr>
          <p:cNvSpPr/>
          <p:nvPr/>
        </p:nvSpPr>
        <p:spPr>
          <a:xfrm>
            <a:off x="2147157" y="4123353"/>
            <a:ext cx="2743199" cy="184456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This involves more systems stuff than we will normally get involved with, so you don't have to worry about this immediately.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B13D-A05B-45A9-9896-5894169B91FA}"/>
              </a:ext>
            </a:extLst>
          </p:cNvPr>
          <p:cNvSpPr>
            <a:spLocks noGrp="1"/>
          </p:cNvSpPr>
          <p:nvPr>
            <p:ph type="title"/>
          </p:nvPr>
        </p:nvSpPr>
        <p:spPr/>
        <p:txBody>
          <a:bodyPr/>
          <a:lstStyle/>
          <a:p>
            <a:r>
              <a:rPr lang="en-US" dirty="0"/>
              <a:t>Back to Uniform Interface:</a:t>
            </a:r>
            <a:br>
              <a:rPr lang="en-US" dirty="0"/>
            </a:br>
            <a:r>
              <a:rPr lang="en-US" dirty="0"/>
              <a:t>Nouns are represented as URIs</a:t>
            </a:r>
          </a:p>
        </p:txBody>
      </p:sp>
      <p:sp>
        <p:nvSpPr>
          <p:cNvPr id="3" name="Content Placeholder 2">
            <a:extLst>
              <a:ext uri="{FF2B5EF4-FFF2-40B4-BE49-F238E27FC236}">
                <a16:creationId xmlns:a16="http://schemas.microsoft.com/office/drawing/2014/main" id="{FB2D8AD3-FCBD-4FD6-AEBF-B423B842DEFC}"/>
              </a:ext>
            </a:extLst>
          </p:cNvPr>
          <p:cNvSpPr>
            <a:spLocks noGrp="1"/>
          </p:cNvSpPr>
          <p:nvPr>
            <p:ph idx="1"/>
          </p:nvPr>
        </p:nvSpPr>
        <p:spPr/>
        <p:txBody>
          <a:bodyPr>
            <a:normAutofit fontScale="92500" lnSpcReduction="10000"/>
          </a:bodyPr>
          <a:lstStyle/>
          <a:p>
            <a:r>
              <a:rPr lang="en-US" dirty="0"/>
              <a:t>In a RESTful system, the server is visualized as a store of resources (nouns), each of which has some data associated with it.</a:t>
            </a:r>
          </a:p>
          <a:p>
            <a:r>
              <a:rPr lang="en-US" dirty="0"/>
              <a:t>URIs represent these resources</a:t>
            </a:r>
          </a:p>
          <a:p>
            <a:r>
              <a:rPr lang="en-US" dirty="0"/>
              <a:t>Examples: </a:t>
            </a:r>
          </a:p>
          <a:p>
            <a:pPr lvl="1"/>
            <a:r>
              <a:rPr lang="en-US" dirty="0">
                <a:latin typeface="Consolas" panose="020B0609020204030204" pitchFamily="49" charset="0"/>
              </a:rPr>
              <a:t>/cities/</a:t>
            </a:r>
            <a:r>
              <a:rPr lang="en-US" dirty="0" err="1">
                <a:latin typeface="Consolas" panose="020B0609020204030204" pitchFamily="49" charset="0"/>
              </a:rPr>
              <a:t>losangeles</a:t>
            </a:r>
            <a:endParaRPr lang="en-US" dirty="0">
              <a:latin typeface="Consolas" panose="020B0609020204030204" pitchFamily="49" charset="0"/>
            </a:endParaRPr>
          </a:p>
          <a:p>
            <a:pPr lvl="1"/>
            <a:r>
              <a:rPr lang="en-US" dirty="0">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getCity</a:t>
            </a:r>
            <a:r>
              <a:rPr lang="en-US" dirty="0">
                <a:latin typeface="Consolas" panose="020B0609020204030204" pitchFamily="49" charset="0"/>
                <a:sym typeface="Menlo Regular"/>
              </a:rPr>
              <a:t>/</a:t>
            </a:r>
            <a:r>
              <a:rPr lang="en-US" dirty="0" err="1">
                <a:latin typeface="Consolas" panose="020B0609020204030204" pitchFamily="49" charset="0"/>
                <a:sym typeface="Menlo Regular"/>
              </a:rPr>
              <a:t>losangeles</a:t>
            </a:r>
            <a:endParaRPr lang="en-US" dirty="0">
              <a:latin typeface="Consolas" panose="020B0609020204030204" pitchFamily="49" charset="0"/>
              <a:sym typeface="Menlo Regular"/>
            </a:endParaRP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getCitybyID</a:t>
            </a:r>
            <a:r>
              <a:rPr lang="en-US" dirty="0">
                <a:latin typeface="Consolas" panose="020B0609020204030204" pitchFamily="49" charset="0"/>
                <a:sym typeface="Menlo Regular"/>
              </a:rPr>
              <a:t>/50654</a:t>
            </a:r>
          </a:p>
          <a:p>
            <a:pPr lvl="1"/>
            <a:r>
              <a:rPr lang="en-US" dirty="0">
                <a:latin typeface="Consolas" panose="020B0609020204030204" pitchFamily="49" charset="0"/>
                <a:sym typeface="Menlo Regular"/>
              </a:rPr>
              <a:t>/</a:t>
            </a:r>
            <a:r>
              <a:rPr lang="en-US" dirty="0" err="1">
                <a:latin typeface="Consolas" panose="020B0609020204030204" pitchFamily="49" charset="0"/>
                <a:sym typeface="Menlo Regular"/>
              </a:rPr>
              <a:t>Cities.php?id</a:t>
            </a:r>
            <a:r>
              <a:rPr lang="en-US" dirty="0">
                <a:latin typeface="Consolas" panose="020B0609020204030204" pitchFamily="49" charset="0"/>
                <a:sym typeface="Menlo Regular"/>
              </a:rPr>
              <a:t>=50654</a:t>
            </a:r>
          </a:p>
          <a:p>
            <a:endParaRPr lang="en-US" dirty="0"/>
          </a:p>
        </p:txBody>
      </p:sp>
      <p:sp>
        <p:nvSpPr>
          <p:cNvPr id="4" name="Slide Number Placeholder 3">
            <a:extLst>
              <a:ext uri="{FF2B5EF4-FFF2-40B4-BE49-F238E27FC236}">
                <a16:creationId xmlns:a16="http://schemas.microsoft.com/office/drawing/2014/main" id="{56A53B94-0071-4F34-BB2E-E2162481D862}"/>
              </a:ext>
            </a:extLst>
          </p:cNvPr>
          <p:cNvSpPr>
            <a:spLocks noGrp="1"/>
          </p:cNvSpPr>
          <p:nvPr>
            <p:ph type="sldNum" sz="quarter" idx="12"/>
          </p:nvPr>
        </p:nvSpPr>
        <p:spPr/>
        <p:txBody>
          <a:bodyPr/>
          <a:lstStyle/>
          <a:p>
            <a:fld id="{20F37917-FD3A-4669-9018-DA04BCDD3D75}" type="slidenum">
              <a:rPr lang="en-US" smtClean="0"/>
              <a:pPr/>
              <a:t>18</a:t>
            </a:fld>
            <a:endParaRPr lang="en-US"/>
          </a:p>
        </p:txBody>
      </p:sp>
      <p:sp>
        <p:nvSpPr>
          <p:cNvPr id="5" name="Rectangle 4">
            <a:extLst>
              <a:ext uri="{FF2B5EF4-FFF2-40B4-BE49-F238E27FC236}">
                <a16:creationId xmlns:a16="http://schemas.microsoft.com/office/drawing/2014/main" id="{23F40E7D-8B97-495A-9123-D14C0D90BDD2}"/>
              </a:ext>
            </a:extLst>
          </p:cNvPr>
          <p:cNvSpPr/>
          <p:nvPr/>
        </p:nvSpPr>
        <p:spPr>
          <a:xfrm>
            <a:off x="8817571" y="3445148"/>
            <a:ext cx="2743199" cy="25428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Useful heuristic:  if you were keeping this data in a bunch of files, what would the directory structure look like?</a:t>
            </a:r>
          </a:p>
          <a:p>
            <a:r>
              <a:rPr lang="en-US" b="1" dirty="0">
                <a:solidFill>
                  <a:schemeClr val="tx1"/>
                </a:solidFill>
                <a:latin typeface="Ink Free" panose="03080402000500000000" pitchFamily="66" charset="0"/>
              </a:rPr>
              <a:t>But you don't have to actually keep the data in that way.  See Lesson 3.4.</a:t>
            </a:r>
          </a:p>
        </p:txBody>
      </p:sp>
      <p:sp>
        <p:nvSpPr>
          <p:cNvPr id="6" name="Rectangle 5">
            <a:extLst>
              <a:ext uri="{FF2B5EF4-FFF2-40B4-BE49-F238E27FC236}">
                <a16:creationId xmlns:a16="http://schemas.microsoft.com/office/drawing/2014/main" id="{9003BBC1-47DC-4F12-BD55-85F437AF142A}"/>
              </a:ext>
            </a:extLst>
          </p:cNvPr>
          <p:cNvSpPr/>
          <p:nvPr/>
        </p:nvSpPr>
        <p:spPr>
          <a:xfrm>
            <a:off x="8817571" y="2286685"/>
            <a:ext cx="2743199" cy="97427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We prefer plural nouns for </a:t>
            </a:r>
            <a:r>
              <a:rPr lang="en-US" b="1" dirty="0" err="1">
                <a:solidFill>
                  <a:schemeClr val="tx1"/>
                </a:solidFill>
                <a:latin typeface="Ink Free" panose="03080402000500000000" pitchFamily="66" charset="0"/>
              </a:rPr>
              <a:t>toplevel</a:t>
            </a:r>
            <a:r>
              <a:rPr lang="en-US" b="1" dirty="0">
                <a:solidFill>
                  <a:schemeClr val="tx1"/>
                </a:solidFill>
                <a:latin typeface="Ink Free" panose="03080402000500000000" pitchFamily="66" charset="0"/>
              </a:rPr>
              <a:t> resources, as you see here.  </a:t>
            </a:r>
          </a:p>
        </p:txBody>
      </p:sp>
    </p:spTree>
    <p:extLst>
      <p:ext uri="{BB962C8B-B14F-4D97-AF65-F5344CB8AC3E}">
        <p14:creationId xmlns:p14="http://schemas.microsoft.com/office/powerpoint/2010/main" val="26184636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286D9C-DEF5-4E19-83B1-660BD2FD5918}"/>
              </a:ext>
            </a:extLst>
          </p:cNvPr>
          <p:cNvSpPr>
            <a:spLocks noGrp="1"/>
          </p:cNvSpPr>
          <p:nvPr>
            <p:ph type="title"/>
          </p:nvPr>
        </p:nvSpPr>
        <p:spPr/>
        <p:txBody>
          <a:bodyPr/>
          <a:lstStyle/>
          <a:p>
            <a:r>
              <a:rPr lang="en-US" dirty="0"/>
              <a:t>Verbs are represented as http methods</a:t>
            </a:r>
          </a:p>
        </p:txBody>
      </p:sp>
      <p:sp>
        <p:nvSpPr>
          <p:cNvPr id="3" name="Content Placeholder 2">
            <a:extLst>
              <a:ext uri="{FF2B5EF4-FFF2-40B4-BE49-F238E27FC236}">
                <a16:creationId xmlns:a16="http://schemas.microsoft.com/office/drawing/2014/main" id="{DA97D378-1043-401F-A839-4103FFB07A7D}"/>
              </a:ext>
            </a:extLst>
          </p:cNvPr>
          <p:cNvSpPr>
            <a:spLocks noGrp="1"/>
          </p:cNvSpPr>
          <p:nvPr>
            <p:ph idx="1"/>
          </p:nvPr>
        </p:nvSpPr>
        <p:spPr/>
        <p:txBody>
          <a:bodyPr>
            <a:normAutofit lnSpcReduction="10000"/>
          </a:bodyPr>
          <a:lstStyle/>
          <a:p>
            <a:r>
              <a:rPr lang="en-US" dirty="0"/>
              <a:t>In REST, there are four things you can do with a resource</a:t>
            </a:r>
          </a:p>
          <a:p>
            <a:r>
              <a:rPr lang="en-US" dirty="0"/>
              <a:t>POST: requests the server to create a resource</a:t>
            </a:r>
          </a:p>
          <a:p>
            <a:pPr lvl="1"/>
            <a:r>
              <a:rPr lang="en-US" dirty="0"/>
              <a:t>there are several ways in which the value for the new resource can be transmitted (more In a minute)</a:t>
            </a:r>
          </a:p>
          <a:p>
            <a:r>
              <a:rPr lang="en-US" dirty="0"/>
              <a:t>GET: requests the server to respond with a representation of the resource</a:t>
            </a:r>
          </a:p>
          <a:p>
            <a:r>
              <a:rPr lang="en-US" dirty="0"/>
              <a:t>PUT: requests the server to replace the value of the resource by the given value</a:t>
            </a:r>
          </a:p>
          <a:p>
            <a:r>
              <a:rPr lang="en-US" dirty="0"/>
              <a:t>DELETE: requests the server to delete the resource	</a:t>
            </a:r>
          </a:p>
          <a:p>
            <a:pPr marL="0" indent="0">
              <a:buNone/>
            </a:pPr>
            <a:endParaRPr lang="en-US" dirty="0">
              <a:solidFill>
                <a:srgbClr val="FF0000"/>
              </a:solidFill>
            </a:endParaRPr>
          </a:p>
        </p:txBody>
      </p:sp>
      <p:sp>
        <p:nvSpPr>
          <p:cNvPr id="4" name="Slide Number Placeholder 3">
            <a:extLst>
              <a:ext uri="{FF2B5EF4-FFF2-40B4-BE49-F238E27FC236}">
                <a16:creationId xmlns:a16="http://schemas.microsoft.com/office/drawing/2014/main" id="{75CE5C03-C3AA-4861-A4C0-E3180364CA78}"/>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2511767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the basic principles of RESTful protocols</a:t>
            </a:r>
          </a:p>
          <a:p>
            <a:pPr lvl="1"/>
            <a:r>
              <a:rPr lang="en-US" dirty="0"/>
              <a:t>Examine a protocol and suggest ways in which it either adheres to or violates the REST principles.</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D70C7-B340-4073-86CC-3471F7FC2ACF}"/>
              </a:ext>
            </a:extLst>
          </p:cNvPr>
          <p:cNvSpPr>
            <a:spLocks noGrp="1"/>
          </p:cNvSpPr>
          <p:nvPr>
            <p:ph type="title"/>
          </p:nvPr>
        </p:nvSpPr>
        <p:spPr/>
        <p:txBody>
          <a:bodyPr/>
          <a:lstStyle/>
          <a:p>
            <a:r>
              <a:rPr lang="en-US" dirty="0"/>
              <a:t>You say you want parameters?</a:t>
            </a:r>
          </a:p>
        </p:txBody>
      </p:sp>
      <p:sp>
        <p:nvSpPr>
          <p:cNvPr id="3" name="Content Placeholder 2">
            <a:extLst>
              <a:ext uri="{FF2B5EF4-FFF2-40B4-BE49-F238E27FC236}">
                <a16:creationId xmlns:a16="http://schemas.microsoft.com/office/drawing/2014/main" id="{95627A3A-AF61-464D-91D4-BF67611F4185}"/>
              </a:ext>
            </a:extLst>
          </p:cNvPr>
          <p:cNvSpPr>
            <a:spLocks noGrp="1"/>
          </p:cNvSpPr>
          <p:nvPr>
            <p:ph idx="1"/>
          </p:nvPr>
        </p:nvSpPr>
        <p:spPr>
          <a:xfrm>
            <a:off x="838199" y="1500160"/>
            <a:ext cx="9255370" cy="4795132"/>
          </a:xfrm>
        </p:spPr>
        <p:txBody>
          <a:bodyPr>
            <a:normAutofit fontScale="92500" lnSpcReduction="10000"/>
          </a:bodyPr>
          <a:lstStyle/>
          <a:p>
            <a:pPr marL="0" indent="0">
              <a:buNone/>
            </a:pPr>
            <a:r>
              <a:rPr lang="en-US" dirty="0"/>
              <a:t>There are at least 3 ways to associate parameters with a request:</a:t>
            </a:r>
          </a:p>
          <a:p>
            <a:pPr lvl="1"/>
            <a:r>
              <a:rPr lang="en-US" dirty="0">
                <a:solidFill>
                  <a:srgbClr val="FF0000"/>
                </a:solidFill>
              </a:rPr>
              <a:t>path parameters</a:t>
            </a:r>
            <a:r>
              <a:rPr lang="en-US" dirty="0"/>
              <a:t>.  These specify portions of the path to the resource.  For example, your REST protocol might allow a path like</a:t>
            </a:r>
          </a:p>
          <a:p>
            <a:pPr lvl="1"/>
            <a:endParaRPr lang="en-US" dirty="0"/>
          </a:p>
          <a:p>
            <a:pPr marL="914400" lvl="2" indent="0">
              <a:buNone/>
            </a:pPr>
            <a:r>
              <a:rPr lang="en-US" dirty="0">
                <a:latin typeface="Consolas" panose="020B0609020204030204" pitchFamily="49" charset="0"/>
              </a:rPr>
              <a:t>/transcripts/00345/graduate</a:t>
            </a:r>
          </a:p>
          <a:p>
            <a:pPr marL="914400" lvl="2" indent="0">
              <a:buNone/>
            </a:pPr>
            <a:r>
              <a:rPr lang="en-US" dirty="0"/>
              <a:t> </a:t>
            </a:r>
          </a:p>
          <a:p>
            <a:pPr lvl="1"/>
            <a:r>
              <a:rPr lang="en-US" dirty="0">
                <a:solidFill>
                  <a:srgbClr val="FF0000"/>
                </a:solidFill>
              </a:rPr>
              <a:t>query parameters</a:t>
            </a:r>
            <a:r>
              <a:rPr lang="en-US" dirty="0"/>
              <a:t>.  These are part of the URI and are typically used as search items.  For example, your REST protocol might allow a path like</a:t>
            </a:r>
          </a:p>
          <a:p>
            <a:pPr lvl="1"/>
            <a:endParaRPr lang="en-US" dirty="0"/>
          </a:p>
          <a:p>
            <a:pPr marL="457200" lvl="1" indent="0">
              <a:buNone/>
            </a:pPr>
            <a:r>
              <a:rPr lang="en-US" dirty="0"/>
              <a:t>	</a:t>
            </a:r>
            <a:r>
              <a:rPr lang="en-US" dirty="0">
                <a:latin typeface="Consolas" panose="020B0609020204030204" pitchFamily="49" charset="0"/>
              </a:rPr>
              <a:t>/transcripts/</a:t>
            </a:r>
            <a:r>
              <a:rPr lang="en-US" dirty="0" err="1">
                <a:latin typeface="Consolas" panose="020B0609020204030204" pitchFamily="49" charset="0"/>
              </a:rPr>
              <a:t>graduate?lastname</a:t>
            </a:r>
            <a:r>
              <a:rPr lang="en-US" dirty="0">
                <a:latin typeface="Consolas" panose="020B0609020204030204" pitchFamily="49" charset="0"/>
              </a:rPr>
              <a:t>=</a:t>
            </a:r>
            <a:r>
              <a:rPr lang="en-US" dirty="0" err="1">
                <a:latin typeface="Consolas" panose="020B0609020204030204" pitchFamily="49" charset="0"/>
              </a:rPr>
              <a:t>covey&amp;firstname</a:t>
            </a:r>
            <a:r>
              <a:rPr lang="en-US" dirty="0">
                <a:latin typeface="Consolas" panose="020B0609020204030204" pitchFamily="49" charset="0"/>
              </a:rPr>
              <a:t>=</a:t>
            </a:r>
            <a:r>
              <a:rPr lang="en-US" dirty="0" err="1">
                <a:latin typeface="Consolas" panose="020B0609020204030204" pitchFamily="49" charset="0"/>
              </a:rPr>
              <a:t>avery</a:t>
            </a:r>
            <a:endParaRPr lang="en-US" dirty="0">
              <a:latin typeface="Consolas" panose="020B0609020204030204" pitchFamily="49" charset="0"/>
            </a:endParaRPr>
          </a:p>
          <a:p>
            <a:pPr marL="457200" lvl="1" indent="0">
              <a:buNone/>
            </a:pPr>
            <a:endParaRPr lang="en-US" dirty="0"/>
          </a:p>
          <a:p>
            <a:pPr lvl="1"/>
            <a:r>
              <a:rPr lang="en-US" dirty="0">
                <a:solidFill>
                  <a:srgbClr val="FF0000"/>
                </a:solidFill>
              </a:rPr>
              <a:t>body parameters</a:t>
            </a:r>
            <a:r>
              <a:rPr lang="en-US" dirty="0"/>
              <a:t>.  </a:t>
            </a:r>
            <a:r>
              <a:rPr lang="en-US" strike="sngStrike" dirty="0"/>
              <a:t>These are like query parameters, except that they are placed in the first line of the body.  This is typically done only for POST or PUT requests.</a:t>
            </a:r>
          </a:p>
          <a:p>
            <a:pPr lvl="1"/>
            <a:endParaRPr lang="en-US" dirty="0"/>
          </a:p>
        </p:txBody>
      </p:sp>
      <p:sp>
        <p:nvSpPr>
          <p:cNvPr id="4" name="Slide Number Placeholder 3">
            <a:extLst>
              <a:ext uri="{FF2B5EF4-FFF2-40B4-BE49-F238E27FC236}">
                <a16:creationId xmlns:a16="http://schemas.microsoft.com/office/drawing/2014/main" id="{387F7CAC-D603-4A40-9124-FD5EB11A40E4}"/>
              </a:ext>
            </a:extLst>
          </p:cNvPr>
          <p:cNvSpPr>
            <a:spLocks noGrp="1"/>
          </p:cNvSpPr>
          <p:nvPr>
            <p:ph type="sldNum" sz="quarter" idx="12"/>
          </p:nvPr>
        </p:nvSpPr>
        <p:spPr/>
        <p:txBody>
          <a:bodyPr/>
          <a:lstStyle/>
          <a:p>
            <a:fld id="{20F37917-FD3A-4669-9018-DA04BCDD3D75}" type="slidenum">
              <a:rPr lang="en-US" smtClean="0"/>
              <a:pPr/>
              <a:t>20</a:t>
            </a:fld>
            <a:endParaRPr lang="en-US"/>
          </a:p>
        </p:txBody>
      </p:sp>
      <p:sp>
        <p:nvSpPr>
          <p:cNvPr id="5" name="Rectangle 4">
            <a:extLst>
              <a:ext uri="{FF2B5EF4-FFF2-40B4-BE49-F238E27FC236}">
                <a16:creationId xmlns:a16="http://schemas.microsoft.com/office/drawing/2014/main" id="{7AB50AEF-D0DE-4C7C-AE70-CC7A5A82D8B8}"/>
              </a:ext>
            </a:extLst>
          </p:cNvPr>
          <p:cNvSpPr/>
          <p:nvPr/>
        </p:nvSpPr>
        <p:spPr>
          <a:xfrm>
            <a:off x="10093569" y="4199651"/>
            <a:ext cx="1839995" cy="2339261"/>
          </a:xfrm>
          <a:prstGeom prst="rect">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This part is not quite right.  You can put additional parameters in the body, using any coding that you like.  </a:t>
            </a:r>
          </a:p>
        </p:txBody>
      </p:sp>
    </p:spTree>
    <p:extLst>
      <p:ext uri="{BB962C8B-B14F-4D97-AF65-F5344CB8AC3E}">
        <p14:creationId xmlns:p14="http://schemas.microsoft.com/office/powerpoint/2010/main" val="3823989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RESTful Microservices"/>
          <p:cNvSpPr txBox="1">
            <a:spLocks noGrp="1"/>
          </p:cNvSpPr>
          <p:nvPr>
            <p:ph type="title"/>
          </p:nvPr>
        </p:nvSpPr>
        <p:spPr/>
        <p:txBody>
          <a:bodyPr>
            <a:normAutofit fontScale="90000"/>
          </a:bodyPr>
          <a:lstStyle>
            <a:lvl1pPr defTabSz="1369804">
              <a:defRPr sz="4740" spc="-94"/>
            </a:lvl1pPr>
          </a:lstStyle>
          <a:p>
            <a:r>
              <a:rPr lang="en-US" dirty="0"/>
              <a:t>Example interface #1: a </a:t>
            </a:r>
            <a:r>
              <a:rPr lang="en-US" dirty="0" err="1"/>
              <a:t>todo</a:t>
            </a:r>
            <a:r>
              <a:rPr lang="en-US" dirty="0"/>
              <a:t>-list manager</a:t>
            </a:r>
          </a:p>
        </p:txBody>
      </p:sp>
      <p:sp>
        <p:nvSpPr>
          <p:cNvPr id="491" name="Resource: /todos…"/>
          <p:cNvSpPr txBox="1">
            <a:spLocks noGrp="1"/>
          </p:cNvSpPr>
          <p:nvPr>
            <p:ph idx="1"/>
          </p:nvPr>
        </p:nvSpPr>
        <p:spPr/>
        <p:txBody>
          <a:bodyPr/>
          <a:lstStyle/>
          <a:p>
            <a:r>
              <a:rPr lang="en-US" dirty="0"/>
              <a:t>Resource: </a:t>
            </a:r>
            <a:r>
              <a:rPr lang="en-US" dirty="0">
                <a:sym typeface="Menlo Regular"/>
              </a:rPr>
              <a:t>/</a:t>
            </a:r>
            <a:r>
              <a:rPr lang="en-US" dirty="0" err="1">
                <a:sym typeface="Menlo Regular"/>
              </a:rPr>
              <a:t>todos</a:t>
            </a:r>
            <a:endParaRPr lang="en-US" dirty="0">
              <a:sym typeface="Menlo Regular"/>
            </a:endParaRPr>
          </a:p>
          <a:p>
            <a:pPr lvl="1"/>
            <a:r>
              <a:rPr lang="en-US" dirty="0">
                <a:sym typeface="Menlo Regular"/>
              </a:rPr>
              <a:t>GET /</a:t>
            </a:r>
            <a:r>
              <a:rPr lang="en-US" dirty="0" err="1">
                <a:sym typeface="Menlo Regular"/>
              </a:rPr>
              <a:t>todos</a:t>
            </a:r>
            <a:r>
              <a:rPr lang="en-US" dirty="0"/>
              <a:t>   - get list all of my </a:t>
            </a:r>
            <a:r>
              <a:rPr lang="en-US" dirty="0" err="1"/>
              <a:t>todo</a:t>
            </a:r>
            <a:r>
              <a:rPr lang="en-US" dirty="0"/>
              <a:t> items</a:t>
            </a:r>
          </a:p>
          <a:p>
            <a:pPr lvl="1"/>
            <a:r>
              <a:rPr lang="en-US" dirty="0">
                <a:sym typeface="Menlo Regular"/>
              </a:rPr>
              <a:t>POST /</a:t>
            </a:r>
            <a:r>
              <a:rPr lang="en-US" dirty="0" err="1">
                <a:sym typeface="Menlo Regular"/>
              </a:rPr>
              <a:t>todos</a:t>
            </a:r>
            <a:r>
              <a:rPr lang="en-US" dirty="0"/>
              <a:t> - create a new </a:t>
            </a:r>
            <a:r>
              <a:rPr lang="en-US" dirty="0" err="1"/>
              <a:t>todo</a:t>
            </a:r>
            <a:r>
              <a:rPr lang="en-US" dirty="0"/>
              <a:t> item (data in body)</a:t>
            </a:r>
          </a:p>
          <a:p>
            <a:r>
              <a:rPr lang="en-US" dirty="0"/>
              <a:t>Resource: </a:t>
            </a:r>
            <a:r>
              <a:rPr lang="en-US" dirty="0">
                <a:sym typeface="Menlo Regular"/>
              </a:rPr>
              <a:t>/</a:t>
            </a:r>
            <a:r>
              <a:rPr lang="en-US" dirty="0" err="1">
                <a:sym typeface="Menlo Regular"/>
              </a:rPr>
              <a:t>todos</a:t>
            </a:r>
            <a:r>
              <a:rPr lang="en-US" dirty="0">
                <a:sym typeface="Menlo Regular"/>
              </a:rPr>
              <a:t>/:</a:t>
            </a:r>
            <a:r>
              <a:rPr lang="en-US" dirty="0" err="1">
                <a:sym typeface="Menlo Regular"/>
              </a:rPr>
              <a:t>todoItemID</a:t>
            </a:r>
            <a:r>
              <a:rPr lang="en-US" dirty="0">
                <a:sym typeface="Menlo Regular"/>
              </a:rPr>
              <a:t>  </a:t>
            </a:r>
          </a:p>
          <a:p>
            <a:pPr lvl="1"/>
            <a:r>
              <a:rPr lang="en-US" dirty="0">
                <a:sym typeface="Menlo Regular"/>
              </a:rPr>
              <a:t>:</a:t>
            </a:r>
            <a:r>
              <a:rPr lang="en-US" dirty="0" err="1">
                <a:sym typeface="Menlo Regular"/>
              </a:rPr>
              <a:t>todoItemID</a:t>
            </a:r>
            <a:r>
              <a:rPr lang="en-US" dirty="0">
                <a:sym typeface="Menlo Regular"/>
              </a:rPr>
              <a:t> is a path parameter</a:t>
            </a:r>
          </a:p>
          <a:p>
            <a:pPr lvl="1"/>
            <a:r>
              <a:rPr lang="en-US" dirty="0">
                <a:sym typeface="Menlo Regular"/>
              </a:rPr>
              <a:t>GET /</a:t>
            </a:r>
            <a:r>
              <a:rPr lang="en-US" dirty="0" err="1">
                <a:sym typeface="Menlo Regular"/>
              </a:rPr>
              <a:t>todos</a:t>
            </a:r>
            <a:r>
              <a:rPr lang="en-US" dirty="0">
                <a:sym typeface="Menlo Regular"/>
              </a:rPr>
              <a:t>/:</a:t>
            </a:r>
            <a:r>
              <a:rPr lang="en-US" dirty="0" err="1">
                <a:sym typeface="Menlo Regular"/>
              </a:rPr>
              <a:t>todoItemID</a:t>
            </a:r>
            <a:r>
              <a:rPr lang="en-US" dirty="0"/>
              <a:t> - fetch a single item by id</a:t>
            </a:r>
          </a:p>
          <a:p>
            <a:pPr lvl="1"/>
            <a:r>
              <a:rPr lang="en-US" dirty="0">
                <a:sym typeface="Menlo Regular"/>
              </a:rPr>
              <a:t>PUT /</a:t>
            </a:r>
            <a:r>
              <a:rPr lang="en-US" dirty="0" err="1">
                <a:sym typeface="Menlo Regular"/>
              </a:rPr>
              <a:t>todos</a:t>
            </a:r>
            <a:r>
              <a:rPr lang="en-US" dirty="0">
                <a:sym typeface="Menlo Regular"/>
              </a:rPr>
              <a:t>/:</a:t>
            </a:r>
            <a:r>
              <a:rPr lang="en-US" dirty="0" err="1">
                <a:sym typeface="Menlo Regular"/>
              </a:rPr>
              <a:t>todoItemID</a:t>
            </a:r>
            <a:r>
              <a:rPr lang="en-US" dirty="0"/>
              <a:t> - update a single item (new data in body)</a:t>
            </a:r>
          </a:p>
          <a:p>
            <a:pPr lvl="1"/>
            <a:r>
              <a:rPr lang="en-US" dirty="0">
                <a:sym typeface="Menlo Regular"/>
              </a:rPr>
              <a:t>DELETE /</a:t>
            </a:r>
            <a:r>
              <a:rPr lang="en-US" dirty="0" err="1">
                <a:sym typeface="Menlo Regular"/>
              </a:rPr>
              <a:t>todos</a:t>
            </a:r>
            <a:r>
              <a:rPr lang="en-US" dirty="0">
                <a:sym typeface="Menlo Regular"/>
              </a:rPr>
              <a:t>/:</a:t>
            </a:r>
            <a:r>
              <a:rPr lang="en-US" dirty="0" err="1">
                <a:sym typeface="Menlo Regular"/>
              </a:rPr>
              <a:t>todoItemID</a:t>
            </a:r>
            <a:r>
              <a:rPr lang="en-US" dirty="0"/>
              <a:t> - delete a single item</a:t>
            </a:r>
          </a:p>
        </p:txBody>
      </p:sp>
      <p:sp>
        <p:nvSpPr>
          <p:cNvPr id="4" name="Rectangle 3">
            <a:extLst>
              <a:ext uri="{FF2B5EF4-FFF2-40B4-BE49-F238E27FC236}">
                <a16:creationId xmlns:a16="http://schemas.microsoft.com/office/drawing/2014/main" id="{9F609F9A-9944-45C1-98B0-F8D4F53C0261}"/>
              </a:ext>
            </a:extLst>
          </p:cNvPr>
          <p:cNvSpPr/>
          <p:nvPr/>
        </p:nvSpPr>
        <p:spPr>
          <a:xfrm>
            <a:off x="8918917" y="1709670"/>
            <a:ext cx="2536345" cy="1325562"/>
          </a:xfrm>
          <a:prstGeom prst="rect">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Here the whole body becomes a parameter; see the next slide for another possibility.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FF29D-0AA8-4862-B590-E46005199F95}"/>
              </a:ext>
            </a:extLst>
          </p:cNvPr>
          <p:cNvSpPr>
            <a:spLocks noGrp="1"/>
          </p:cNvSpPr>
          <p:nvPr>
            <p:ph type="title"/>
          </p:nvPr>
        </p:nvSpPr>
        <p:spPr/>
        <p:txBody>
          <a:bodyPr/>
          <a:lstStyle/>
          <a:p>
            <a:r>
              <a:rPr lang="en-US" dirty="0"/>
              <a:t>Example Interface #2: a database of transcripts</a:t>
            </a:r>
          </a:p>
        </p:txBody>
      </p:sp>
      <p:sp>
        <p:nvSpPr>
          <p:cNvPr id="4" name="Slide Number Placeholder 3">
            <a:extLst>
              <a:ext uri="{FF2B5EF4-FFF2-40B4-BE49-F238E27FC236}">
                <a16:creationId xmlns:a16="http://schemas.microsoft.com/office/drawing/2014/main" id="{75E2494B-C6FE-4CEE-8CF9-4676C4260D95}"/>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Rectangle 4">
            <a:extLst>
              <a:ext uri="{FF2B5EF4-FFF2-40B4-BE49-F238E27FC236}">
                <a16:creationId xmlns:a16="http://schemas.microsoft.com/office/drawing/2014/main" id="{92AC5481-68CA-438C-8861-E65C973A62A4}"/>
              </a:ext>
            </a:extLst>
          </p:cNvPr>
          <p:cNvSpPr/>
          <p:nvPr/>
        </p:nvSpPr>
        <p:spPr>
          <a:xfrm>
            <a:off x="838200" y="1451549"/>
            <a:ext cx="11288152" cy="5355312"/>
          </a:xfrm>
          <a:prstGeom prst="rect">
            <a:avLst/>
          </a:prstGeom>
        </p:spPr>
        <p:txBody>
          <a:bodyPr wrap="square">
            <a:spAutoFit/>
          </a:bodyPr>
          <a:lstStyle/>
          <a:p>
            <a:r>
              <a:rPr lang="en-US" dirty="0">
                <a:solidFill>
                  <a:srgbClr val="000000"/>
                </a:solidFill>
                <a:latin typeface="Consolas" panose="020B0609020204030204" pitchFamily="49" charset="0"/>
              </a:rPr>
              <a:t>POST /transcripts    </a:t>
            </a:r>
          </a:p>
          <a:p>
            <a:r>
              <a:rPr lang="en-US" dirty="0">
                <a:solidFill>
                  <a:srgbClr val="000000"/>
                </a:solidFill>
                <a:latin typeface="Consolas" panose="020B0609020204030204" pitchFamily="49" charset="0"/>
              </a:rPr>
              <a:t> -- adds a new student to the database, </a:t>
            </a:r>
          </a:p>
          <a:p>
            <a:r>
              <a:rPr lang="en-US" dirty="0">
                <a:solidFill>
                  <a:srgbClr val="000000"/>
                </a:solidFill>
                <a:latin typeface="Consolas" panose="020B0609020204030204" pitchFamily="49" charset="0"/>
              </a:rPr>
              <a:t> -- returns an ID for this student. </a:t>
            </a:r>
          </a:p>
          <a:p>
            <a:r>
              <a:rPr lang="en-US" dirty="0">
                <a:solidFill>
                  <a:srgbClr val="000000"/>
                </a:solidFill>
                <a:latin typeface="Consolas" panose="020B0609020204030204" pitchFamily="49" charset="0"/>
              </a:rPr>
              <a:t> -- requires a body parameter 'name', </a:t>
            </a:r>
            <a:r>
              <a:rPr lang="en-US" dirty="0" err="1">
                <a:solidFill>
                  <a:srgbClr val="000000"/>
                </a:solidFill>
                <a:highlight>
                  <a:srgbClr val="FFFF00"/>
                </a:highlight>
                <a:latin typeface="Consolas" panose="020B0609020204030204" pitchFamily="49" charset="0"/>
              </a:rPr>
              <a:t>url</a:t>
            </a:r>
            <a:r>
              <a:rPr lang="en-US" dirty="0">
                <a:solidFill>
                  <a:srgbClr val="000000"/>
                </a:solidFill>
                <a:highlight>
                  <a:srgbClr val="FFFF00"/>
                </a:highlight>
                <a:latin typeface="Consolas" panose="020B0609020204030204" pitchFamily="49" charset="0"/>
              </a:rPr>
              <a:t>-encoded (</a:t>
            </a:r>
            <a:r>
              <a:rPr lang="en-US" dirty="0" err="1">
                <a:solidFill>
                  <a:srgbClr val="000000"/>
                </a:solidFill>
                <a:highlight>
                  <a:srgbClr val="FFFF00"/>
                </a:highlight>
                <a:latin typeface="Consolas" panose="020B0609020204030204" pitchFamily="49" charset="0"/>
              </a:rPr>
              <a:t>eg</a:t>
            </a:r>
            <a:r>
              <a:rPr lang="en-US" dirty="0">
                <a:solidFill>
                  <a:srgbClr val="000000"/>
                </a:solidFill>
                <a:highlight>
                  <a:srgbClr val="FFFF00"/>
                </a:highlight>
                <a:latin typeface="Consolas" panose="020B0609020204030204" pitchFamily="49" charset="0"/>
              </a:rPr>
              <a:t> name=</a:t>
            </a:r>
            <a:r>
              <a:rPr lang="en-US" dirty="0" err="1">
                <a:solidFill>
                  <a:srgbClr val="000000"/>
                </a:solidFill>
                <a:highlight>
                  <a:srgbClr val="FFFF00"/>
                </a:highlight>
                <a:latin typeface="Consolas" panose="020B0609020204030204" pitchFamily="49" charset="0"/>
              </a:rPr>
              <a:t>avery</a:t>
            </a:r>
            <a:r>
              <a:rPr lang="en-US" dirty="0">
                <a:solidFill>
                  <a:srgbClr val="000000"/>
                </a:solidFill>
                <a:highlight>
                  <a:srgbClr val="FFFF00"/>
                </a:highlight>
                <a:latin typeface="Consolas" panose="020B0609020204030204" pitchFamily="49" charset="0"/>
              </a:rPr>
              <a:t>) </a:t>
            </a:r>
          </a:p>
          <a:p>
            <a:r>
              <a:rPr lang="en-US" dirty="0">
                <a:solidFill>
                  <a:srgbClr val="000000"/>
                </a:solidFill>
                <a:latin typeface="Consolas" panose="020B0609020204030204" pitchFamily="49" charset="0"/>
              </a:rPr>
              <a:t> -- Multiple students may have the same name.</a:t>
            </a:r>
          </a:p>
          <a:p>
            <a:r>
              <a:rPr lang="en-US" dirty="0">
                <a:solidFill>
                  <a:srgbClr val="000000"/>
                </a:solidFill>
                <a:latin typeface="Consolas" panose="020B0609020204030204" pitchFamily="49" charset="0"/>
              </a:rPr>
              <a:t>GET  /transcripts/:ID           </a:t>
            </a:r>
          </a:p>
          <a:p>
            <a:r>
              <a:rPr lang="en-US" dirty="0">
                <a:solidFill>
                  <a:srgbClr val="000000"/>
                </a:solidFill>
                <a:latin typeface="Consolas" panose="020B0609020204030204" pitchFamily="49" charset="0"/>
              </a:rPr>
              <a:t> -- returns transcript for student with given ID.  Fails if no such student</a:t>
            </a:r>
          </a:p>
          <a:p>
            <a:r>
              <a:rPr lang="en-US" dirty="0">
                <a:solidFill>
                  <a:srgbClr val="000000"/>
                </a:solidFill>
                <a:latin typeface="Consolas" panose="020B0609020204030204" pitchFamily="49" charset="0"/>
              </a:rPr>
              <a:t>DELETE /transcripts/:ID          </a:t>
            </a:r>
          </a:p>
          <a:p>
            <a:r>
              <a:rPr lang="en-US" dirty="0">
                <a:solidFill>
                  <a:srgbClr val="000000"/>
                </a:solidFill>
                <a:latin typeface="Consolas" panose="020B0609020204030204" pitchFamily="49" charset="0"/>
              </a:rPr>
              <a:t> -- deletes transcript for student with the given ID, fails if no such student</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POST /transcripts/:</a:t>
            </a:r>
            <a:r>
              <a:rPr lang="en-US" dirty="0" err="1">
                <a:solidFill>
                  <a:srgbClr val="000000"/>
                </a:solidFill>
                <a:latin typeface="Consolas" panose="020B0609020204030204" pitchFamily="49" charset="0"/>
              </a:rPr>
              <a:t>studentID</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courseNumber</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adds an entry in this student's transcript with given name and course.  </a:t>
            </a:r>
          </a:p>
          <a:p>
            <a:r>
              <a:rPr lang="en-US" dirty="0">
                <a:solidFill>
                  <a:srgbClr val="000000"/>
                </a:solidFill>
                <a:latin typeface="Consolas" panose="020B0609020204030204" pitchFamily="49" charset="0"/>
              </a:rPr>
              <a:t> -- Requires a body parameter 'grade', </a:t>
            </a:r>
            <a:r>
              <a:rPr lang="en-US" dirty="0" err="1">
                <a:solidFill>
                  <a:srgbClr val="000000"/>
                </a:solidFill>
                <a:highlight>
                  <a:srgbClr val="FFFF00"/>
                </a:highlight>
                <a:latin typeface="Consolas" panose="020B0609020204030204" pitchFamily="49" charset="0"/>
              </a:rPr>
              <a:t>url</a:t>
            </a:r>
            <a:r>
              <a:rPr lang="en-US" dirty="0">
                <a:solidFill>
                  <a:srgbClr val="000000"/>
                </a:solidFill>
                <a:highlight>
                  <a:srgbClr val="FFFF00"/>
                </a:highlight>
                <a:latin typeface="Consolas" panose="020B0609020204030204" pitchFamily="49" charset="0"/>
              </a:rPr>
              <a:t>-encoded</a:t>
            </a:r>
          </a:p>
          <a:p>
            <a:r>
              <a:rPr lang="en-US" dirty="0">
                <a:solidFill>
                  <a:srgbClr val="000000"/>
                </a:solidFill>
                <a:latin typeface="Consolas" panose="020B0609020204030204" pitchFamily="49" charset="0"/>
              </a:rPr>
              <a:t> -- Fails if there is already an entry for this course in the student's transcript </a:t>
            </a:r>
          </a:p>
          <a:p>
            <a:r>
              <a:rPr lang="en-US" dirty="0">
                <a:solidFill>
                  <a:srgbClr val="000000"/>
                </a:solidFill>
                <a:latin typeface="Consolas" panose="020B0609020204030204" pitchFamily="49" charset="0"/>
              </a:rPr>
              <a:t>GET  /transcripts/:</a:t>
            </a:r>
            <a:r>
              <a:rPr lang="en-US" dirty="0" err="1">
                <a:solidFill>
                  <a:srgbClr val="000000"/>
                </a:solidFill>
                <a:latin typeface="Consolas" panose="020B0609020204030204" pitchFamily="49" charset="0"/>
              </a:rPr>
              <a:t>studentID</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courseNumber</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returns the student's grade in the specified course.  </a:t>
            </a:r>
          </a:p>
          <a:p>
            <a:r>
              <a:rPr lang="en-US" dirty="0">
                <a:solidFill>
                  <a:srgbClr val="000000"/>
                </a:solidFill>
                <a:latin typeface="Consolas" panose="020B0609020204030204" pitchFamily="49" charset="0"/>
              </a:rPr>
              <a:t> -- Fails if student or course is missing.</a:t>
            </a:r>
          </a:p>
          <a:p>
            <a:r>
              <a:rPr lang="en-US" dirty="0">
                <a:solidFill>
                  <a:srgbClr val="000000"/>
                </a:solidFill>
                <a:latin typeface="Consolas" panose="020B0609020204030204" pitchFamily="49" charset="0"/>
              </a:rPr>
              <a:t>GET  /</a:t>
            </a:r>
            <a:r>
              <a:rPr lang="en-US" dirty="0" err="1">
                <a:solidFill>
                  <a:srgbClr val="000000"/>
                </a:solidFill>
                <a:latin typeface="Consolas" panose="020B0609020204030204" pitchFamily="49" charset="0"/>
              </a:rPr>
              <a:t>studentids?name</a:t>
            </a:r>
            <a:r>
              <a:rPr lang="en-US" dirty="0">
                <a:solidFill>
                  <a:srgbClr val="000000"/>
                </a:solidFill>
                <a:latin typeface="Consolas" panose="020B0609020204030204" pitchFamily="49" charset="0"/>
              </a:rPr>
              <a:t>=string     </a:t>
            </a:r>
          </a:p>
          <a:p>
            <a:r>
              <a:rPr lang="en-US" dirty="0">
                <a:solidFill>
                  <a:srgbClr val="000000"/>
                </a:solidFill>
                <a:latin typeface="Consolas" panose="020B0609020204030204" pitchFamily="49" charset="0"/>
              </a:rPr>
              <a:t> -- returns list of IDs for student with the given name</a:t>
            </a:r>
          </a:p>
          <a:p>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FEBD18AE-9BC2-4E6F-BD22-F7CA8B11D166}"/>
              </a:ext>
            </a:extLst>
          </p:cNvPr>
          <p:cNvSpPr/>
          <p:nvPr/>
        </p:nvSpPr>
        <p:spPr>
          <a:xfrm>
            <a:off x="9000452" y="825040"/>
            <a:ext cx="2743199" cy="148909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Remember the heuristic:  if you were keeping this data in a bunch of files, what would the directory structure look like?</a:t>
            </a:r>
          </a:p>
        </p:txBody>
      </p:sp>
      <p:sp>
        <p:nvSpPr>
          <p:cNvPr id="3" name="Arrow: Left 2">
            <a:extLst>
              <a:ext uri="{FF2B5EF4-FFF2-40B4-BE49-F238E27FC236}">
                <a16:creationId xmlns:a16="http://schemas.microsoft.com/office/drawing/2014/main" id="{6698AB07-991A-4D77-9C60-6663F993B9D1}"/>
              </a:ext>
            </a:extLst>
          </p:cNvPr>
          <p:cNvSpPr/>
          <p:nvPr/>
        </p:nvSpPr>
        <p:spPr>
          <a:xfrm>
            <a:off x="8149278" y="5688301"/>
            <a:ext cx="2327031" cy="1026962"/>
          </a:xfrm>
          <a:prstGeom prst="leftArrow">
            <a:avLst>
              <a:gd name="adj1" fmla="val 62113"/>
              <a:gd name="adj2" fmla="val 50000"/>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b="1" dirty="0">
                <a:solidFill>
                  <a:schemeClr val="tx1"/>
                </a:solidFill>
                <a:latin typeface="Ink Free" panose="03080402000500000000" pitchFamily="66" charset="0"/>
              </a:rPr>
              <a:t>Didn't seem to  fit the model, sorry </a:t>
            </a:r>
            <a:r>
              <a:rPr lang="en-US" b="1" dirty="0">
                <a:solidFill>
                  <a:schemeClr val="tx1"/>
                </a:solidFill>
                <a:latin typeface="Ink Free" panose="03080402000500000000" pitchFamily="66" charset="0"/>
                <a:sym typeface="Wingdings" panose="05000000000000000000" pitchFamily="2" charset="2"/>
              </a:rPr>
              <a:t></a:t>
            </a:r>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1513672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a:r>
              <a:rPr lang="en-US" dirty="0"/>
              <a:t>Explain the basic principles of RESTful protocols</a:t>
            </a:r>
          </a:p>
          <a:p>
            <a:pPr lvl="1"/>
            <a:r>
              <a:rPr lang="en-US" dirty="0"/>
              <a:t>Examine a protocol and suggest ways in which it either adheres to or violates the REST principles.</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23</a:t>
            </a:fld>
            <a:endParaRPr lang="en-US"/>
          </a:p>
        </p:txBody>
      </p:sp>
    </p:spTree>
    <p:extLst>
      <p:ext uri="{BB962C8B-B14F-4D97-AF65-F5344CB8AC3E}">
        <p14:creationId xmlns:p14="http://schemas.microsoft.com/office/powerpoint/2010/main" val="1362954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9" name="Services as APIs"/>
          <p:cNvSpPr txBox="1">
            <a:spLocks noGrp="1"/>
          </p:cNvSpPr>
          <p:nvPr>
            <p:ph type="title"/>
          </p:nvPr>
        </p:nvSpPr>
        <p:spPr>
          <a:prstGeom prst="rect">
            <a:avLst/>
          </a:prstGeom>
        </p:spPr>
        <p:txBody>
          <a:bodyPr>
            <a:normAutofit fontScale="90000"/>
          </a:bodyPr>
          <a:lstStyle>
            <a:lvl1pPr defTabSz="1369804">
              <a:defRPr sz="4740" spc="-94"/>
            </a:lvl1pPr>
          </a:lstStyle>
          <a:p>
            <a:r>
              <a:rPr lang="en-US" dirty="0"/>
              <a:t>Your app relies on other apps for services</a:t>
            </a:r>
            <a:endParaRPr dirty="0"/>
          </a:p>
        </p:txBody>
      </p:sp>
      <p:sp>
        <p:nvSpPr>
          <p:cNvPr id="551" name="Authentication (Login with Google/Apple/Facebook)…"/>
          <p:cNvSpPr txBox="1">
            <a:spLocks noGrp="1"/>
          </p:cNvSpPr>
          <p:nvPr>
            <p:ph idx="1"/>
          </p:nvPr>
        </p:nvSpPr>
        <p:spPr>
          <a:xfrm>
            <a:off x="838199" y="1500160"/>
            <a:ext cx="8827838" cy="4351338"/>
          </a:xfrm>
          <a:prstGeom prst="rect">
            <a:avLst/>
          </a:prstGeom>
        </p:spPr>
        <p:txBody>
          <a:bodyPr/>
          <a:lstStyle/>
          <a:p>
            <a:r>
              <a:rPr dirty="0"/>
              <a:t>Authentication (Login with</a:t>
            </a:r>
            <a:r>
              <a:rPr lang="en-US" dirty="0"/>
              <a:t> </a:t>
            </a:r>
            <a:r>
              <a:rPr dirty="0"/>
              <a:t>Google/Apple/Facebook)</a:t>
            </a:r>
          </a:p>
          <a:p>
            <a:r>
              <a:rPr dirty="0"/>
              <a:t>Sending/receiving email (SendGrid, </a:t>
            </a:r>
            <a:r>
              <a:rPr dirty="0" err="1"/>
              <a:t>MailGun</a:t>
            </a:r>
            <a:r>
              <a:rPr dirty="0"/>
              <a:t>, MailChimp)</a:t>
            </a:r>
          </a:p>
          <a:p>
            <a:r>
              <a:rPr dirty="0"/>
              <a:t>Telephony, text messaging, video chat (Twilio)</a:t>
            </a:r>
          </a:p>
        </p:txBody>
      </p:sp>
      <p:grpSp>
        <p:nvGrpSpPr>
          <p:cNvPr id="2" name="Group 1">
            <a:extLst>
              <a:ext uri="{FF2B5EF4-FFF2-40B4-BE49-F238E27FC236}">
                <a16:creationId xmlns:a16="http://schemas.microsoft.com/office/drawing/2014/main" id="{D3174D1D-642A-4654-A295-BF6C9DDB5C42}"/>
              </a:ext>
            </a:extLst>
          </p:cNvPr>
          <p:cNvGrpSpPr/>
          <p:nvPr/>
        </p:nvGrpSpPr>
        <p:grpSpPr>
          <a:xfrm>
            <a:off x="7274430" y="4489783"/>
            <a:ext cx="3824335" cy="1780775"/>
            <a:chOff x="6627316" y="370977"/>
            <a:chExt cx="3824335" cy="1780775"/>
          </a:xfrm>
        </p:grpSpPr>
        <p:sp>
          <p:nvSpPr>
            <p:cNvPr id="555" name="Productivity App"/>
            <p:cNvSpPr/>
            <p:nvPr/>
          </p:nvSpPr>
          <p:spPr>
            <a:xfrm>
              <a:off x="6627316" y="773209"/>
              <a:ext cx="714209" cy="716084"/>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Productivity App</a:t>
              </a:r>
            </a:p>
          </p:txBody>
        </p:sp>
        <p:sp>
          <p:nvSpPr>
            <p:cNvPr id="556" name="Frontend"/>
            <p:cNvSpPr/>
            <p:nvPr/>
          </p:nvSpPr>
          <p:spPr>
            <a:xfrm>
              <a:off x="6721863" y="913306"/>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Frontend</a:t>
              </a:r>
            </a:p>
          </p:txBody>
        </p:sp>
        <p:sp>
          <p:nvSpPr>
            <p:cNvPr id="557" name="“Dumb”…"/>
            <p:cNvSpPr/>
            <p:nvPr/>
          </p:nvSpPr>
          <p:spPr>
            <a:xfrm>
              <a:off x="6721863" y="1124880"/>
              <a:ext cx="525116" cy="30572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p>
              <a:pPr defTabSz="410751">
                <a:defRPr sz="800">
                  <a:solidFill>
                    <a:srgbClr val="FFFFFF"/>
                  </a:solidFill>
                  <a:latin typeface="Helvetica Light"/>
                  <a:ea typeface="Helvetica Light"/>
                  <a:cs typeface="Helvetica Light"/>
                  <a:sym typeface="Helvetica Light"/>
                </a:defRPr>
              </a:pPr>
              <a:r>
                <a:rPr sz="562" dirty="0">
                  <a:latin typeface="Calibri" panose="020F0502020204030204" pitchFamily="34" charset="0"/>
                  <a:cs typeface="Calibri" panose="020F0502020204030204" pitchFamily="34" charset="0"/>
                </a:rPr>
                <a:t>“Dumb”</a:t>
              </a:r>
            </a:p>
            <a:p>
              <a:pPr defTabSz="410751">
                <a:defRPr sz="800">
                  <a:solidFill>
                    <a:srgbClr val="FFFFFF"/>
                  </a:solidFill>
                  <a:latin typeface="Helvetica Light"/>
                  <a:ea typeface="Helvetica Light"/>
                  <a:cs typeface="Helvetica Light"/>
                  <a:sym typeface="Helvetica Light"/>
                </a:defRPr>
              </a:pPr>
              <a:r>
                <a:rPr sz="562" dirty="0">
                  <a:latin typeface="Calibri" panose="020F0502020204030204" pitchFamily="34" charset="0"/>
                  <a:cs typeface="Calibri" panose="020F0502020204030204" pitchFamily="34" charset="0"/>
                </a:rPr>
                <a:t>App Server</a:t>
              </a:r>
            </a:p>
          </p:txBody>
        </p:sp>
        <p:sp>
          <p:nvSpPr>
            <p:cNvPr id="558" name="Line"/>
            <p:cNvSpPr/>
            <p:nvPr/>
          </p:nvSpPr>
          <p:spPr>
            <a:xfrm>
              <a:off x="6984420" y="1059925"/>
              <a:ext cx="1" cy="68619"/>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59" name="Mod 1"/>
            <p:cNvSpPr/>
            <p:nvPr/>
          </p:nvSpPr>
          <p:spPr>
            <a:xfrm>
              <a:off x="7710841" y="485731"/>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1</a:t>
              </a:r>
            </a:p>
          </p:txBody>
        </p:sp>
        <p:sp>
          <p:nvSpPr>
            <p:cNvPr id="560" name="REST service"/>
            <p:cNvSpPr/>
            <p:nvPr/>
          </p:nvSpPr>
          <p:spPr>
            <a:xfrm>
              <a:off x="7805388" y="642981"/>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1" name="Database"/>
            <p:cNvSpPr/>
            <p:nvPr/>
          </p:nvSpPr>
          <p:spPr>
            <a:xfrm>
              <a:off x="7805388" y="952564"/>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62" name="Line"/>
            <p:cNvSpPr/>
            <p:nvPr/>
          </p:nvSpPr>
          <p:spPr>
            <a:xfrm>
              <a:off x="8067946" y="840063"/>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63" name="Mod 2"/>
            <p:cNvSpPr/>
            <p:nvPr/>
          </p:nvSpPr>
          <p:spPr>
            <a:xfrm>
              <a:off x="8653594" y="485931"/>
              <a:ext cx="714209"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2</a:t>
              </a:r>
            </a:p>
          </p:txBody>
        </p:sp>
        <p:sp>
          <p:nvSpPr>
            <p:cNvPr id="564" name="REST service"/>
            <p:cNvSpPr/>
            <p:nvPr/>
          </p:nvSpPr>
          <p:spPr>
            <a:xfrm>
              <a:off x="8748141" y="643181"/>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5" name="Database"/>
            <p:cNvSpPr/>
            <p:nvPr/>
          </p:nvSpPr>
          <p:spPr>
            <a:xfrm>
              <a:off x="8748141" y="952764"/>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66" name="Line"/>
            <p:cNvSpPr/>
            <p:nvPr/>
          </p:nvSpPr>
          <p:spPr>
            <a:xfrm>
              <a:off x="9010698" y="840263"/>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67" name="Mod 3"/>
            <p:cNvSpPr/>
            <p:nvPr/>
          </p:nvSpPr>
          <p:spPr>
            <a:xfrm>
              <a:off x="9596346" y="486217"/>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3</a:t>
              </a:r>
            </a:p>
          </p:txBody>
        </p:sp>
        <p:sp>
          <p:nvSpPr>
            <p:cNvPr id="568" name="REST service"/>
            <p:cNvSpPr/>
            <p:nvPr/>
          </p:nvSpPr>
          <p:spPr>
            <a:xfrm>
              <a:off x="9690892" y="643467"/>
              <a:ext cx="525117"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69" name="Database"/>
            <p:cNvSpPr/>
            <p:nvPr/>
          </p:nvSpPr>
          <p:spPr>
            <a:xfrm>
              <a:off x="9690892" y="953050"/>
              <a:ext cx="525117"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0" name="Line"/>
            <p:cNvSpPr/>
            <p:nvPr/>
          </p:nvSpPr>
          <p:spPr>
            <a:xfrm>
              <a:off x="9953450" y="840549"/>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1" name="Mod 4"/>
            <p:cNvSpPr/>
            <p:nvPr/>
          </p:nvSpPr>
          <p:spPr>
            <a:xfrm>
              <a:off x="7710841" y="1354106"/>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4</a:t>
              </a:r>
            </a:p>
          </p:txBody>
        </p:sp>
        <p:sp>
          <p:nvSpPr>
            <p:cNvPr id="572" name="REST service"/>
            <p:cNvSpPr/>
            <p:nvPr/>
          </p:nvSpPr>
          <p:spPr>
            <a:xfrm>
              <a:off x="7805388" y="1511356"/>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73" name="Database"/>
            <p:cNvSpPr/>
            <p:nvPr/>
          </p:nvSpPr>
          <p:spPr>
            <a:xfrm>
              <a:off x="7805388" y="1820939"/>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4" name="Line"/>
            <p:cNvSpPr/>
            <p:nvPr/>
          </p:nvSpPr>
          <p:spPr>
            <a:xfrm>
              <a:off x="8067946"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5" name="Mod 5"/>
            <p:cNvSpPr/>
            <p:nvPr/>
          </p:nvSpPr>
          <p:spPr>
            <a:xfrm>
              <a:off x="8653594" y="1354106"/>
              <a:ext cx="714209"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5</a:t>
              </a:r>
            </a:p>
          </p:txBody>
        </p:sp>
        <p:sp>
          <p:nvSpPr>
            <p:cNvPr id="576" name="REST service"/>
            <p:cNvSpPr/>
            <p:nvPr/>
          </p:nvSpPr>
          <p:spPr>
            <a:xfrm>
              <a:off x="8748141" y="1511356"/>
              <a:ext cx="525116"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77" name="Database"/>
            <p:cNvSpPr/>
            <p:nvPr/>
          </p:nvSpPr>
          <p:spPr>
            <a:xfrm>
              <a:off x="8748141" y="1820939"/>
              <a:ext cx="525116"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78" name="Line"/>
            <p:cNvSpPr/>
            <p:nvPr/>
          </p:nvSpPr>
          <p:spPr>
            <a:xfrm>
              <a:off x="9010698"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79" name="Mod 6"/>
            <p:cNvSpPr/>
            <p:nvPr/>
          </p:nvSpPr>
          <p:spPr>
            <a:xfrm>
              <a:off x="9596346" y="1354106"/>
              <a:ext cx="714210" cy="673710"/>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lstStyle>
              <a:lvl1pPr algn="l"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Mod 6</a:t>
              </a:r>
            </a:p>
          </p:txBody>
        </p:sp>
        <p:sp>
          <p:nvSpPr>
            <p:cNvPr id="580" name="REST service"/>
            <p:cNvSpPr/>
            <p:nvPr/>
          </p:nvSpPr>
          <p:spPr>
            <a:xfrm>
              <a:off x="9690892" y="1511356"/>
              <a:ext cx="525117" cy="192499"/>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REST service</a:t>
              </a:r>
            </a:p>
          </p:txBody>
        </p:sp>
        <p:sp>
          <p:nvSpPr>
            <p:cNvPr id="581" name="Database"/>
            <p:cNvSpPr/>
            <p:nvPr/>
          </p:nvSpPr>
          <p:spPr>
            <a:xfrm>
              <a:off x="9690892" y="1820939"/>
              <a:ext cx="525117" cy="14514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Database</a:t>
              </a:r>
            </a:p>
          </p:txBody>
        </p:sp>
        <p:sp>
          <p:nvSpPr>
            <p:cNvPr id="582" name="Line"/>
            <p:cNvSpPr/>
            <p:nvPr/>
          </p:nvSpPr>
          <p:spPr>
            <a:xfrm>
              <a:off x="9953450" y="1708438"/>
              <a:ext cx="1" cy="117885"/>
            </a:xfrm>
            <a:prstGeom prst="line">
              <a:avLst/>
            </a:prstGeom>
            <a:ln w="12700">
              <a:solidFill>
                <a:srgbClr val="000000"/>
              </a:solidFill>
              <a:miter lim="400000"/>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grpSp>
          <p:nvGrpSpPr>
            <p:cNvPr id="591" name="Group"/>
            <p:cNvGrpSpPr/>
            <p:nvPr/>
          </p:nvGrpSpPr>
          <p:grpSpPr>
            <a:xfrm>
              <a:off x="7233067" y="1155344"/>
              <a:ext cx="2716119" cy="199559"/>
              <a:chOff x="0" y="0"/>
              <a:chExt cx="3862923" cy="283815"/>
            </a:xfrm>
          </p:grpSpPr>
          <p:sp>
            <p:nvSpPr>
              <p:cNvPr id="583" name="Line"/>
              <p:cNvSpPr/>
              <p:nvPr/>
            </p:nvSpPr>
            <p:spPr>
              <a:xfrm>
                <a:off x="0" y="143675"/>
                <a:ext cx="3858602" cy="1"/>
              </a:xfrm>
              <a:prstGeom prst="line">
                <a:avLst/>
              </a:prstGeom>
              <a:noFill/>
              <a:ln w="12700" cap="flat">
                <a:solidFill>
                  <a:srgbClr val="000000"/>
                </a:solidFill>
                <a:prstDash val="solid"/>
                <a:miter lim="400000"/>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4" name="Line"/>
              <p:cNvSpPr/>
              <p:nvPr/>
            </p:nvSpPr>
            <p:spPr>
              <a:xfrm flipV="1">
                <a:off x="1187383" y="1275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5" name="Line"/>
              <p:cNvSpPr/>
              <p:nvPr/>
            </p:nvSpPr>
            <p:spPr>
              <a:xfrm flipV="1">
                <a:off x="2528186" y="1275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6" name="Line"/>
              <p:cNvSpPr/>
              <p:nvPr/>
            </p:nvSpPr>
            <p:spPr>
              <a:xfrm flipV="1">
                <a:off x="3862923" y="13036"/>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7" name="Line"/>
              <p:cNvSpPr/>
              <p:nvPr/>
            </p:nvSpPr>
            <p:spPr>
              <a:xfrm>
                <a:off x="1259425" y="148826"/>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8" name="Line"/>
              <p:cNvSpPr/>
              <p:nvPr/>
            </p:nvSpPr>
            <p:spPr>
              <a:xfrm>
                <a:off x="2654831" y="13920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89" name="Line"/>
              <p:cNvSpPr/>
              <p:nvPr/>
            </p:nvSpPr>
            <p:spPr>
              <a:xfrm>
                <a:off x="3625548" y="139202"/>
                <a:ext cx="1" cy="134990"/>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0" name="REST"/>
              <p:cNvSpPr txBox="1"/>
              <p:nvPr/>
            </p:nvSpPr>
            <p:spPr>
              <a:xfrm>
                <a:off x="134767" y="0"/>
                <a:ext cx="531307" cy="189760"/>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800" i="1">
                    <a:solidFill>
                      <a:srgbClr val="000000"/>
                    </a:solidFill>
                    <a:latin typeface="Helvetica"/>
                    <a:ea typeface="Helvetica"/>
                    <a:cs typeface="Helvetica"/>
                    <a:sym typeface="Helvetica"/>
                  </a:defRPr>
                </a:lvl1pPr>
              </a:lstStyle>
              <a:p>
                <a:r>
                  <a:rPr sz="562" i="0" dirty="0">
                    <a:latin typeface="Calibri" panose="020F0502020204030204" pitchFamily="34" charset="0"/>
                    <a:cs typeface="Calibri" panose="020F0502020204030204" pitchFamily="34" charset="0"/>
                  </a:rPr>
                  <a:t>REST</a:t>
                </a:r>
              </a:p>
            </p:txBody>
          </p:sp>
        </p:grpSp>
        <p:sp>
          <p:nvSpPr>
            <p:cNvPr id="592" name="Line"/>
            <p:cNvSpPr/>
            <p:nvPr/>
          </p:nvSpPr>
          <p:spPr>
            <a:xfrm flipH="1">
              <a:off x="9337613" y="674256"/>
              <a:ext cx="288926" cy="1"/>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3" name="Line"/>
            <p:cNvSpPr/>
            <p:nvPr/>
          </p:nvSpPr>
          <p:spPr>
            <a:xfrm flipH="1">
              <a:off x="8394859" y="674256"/>
              <a:ext cx="288926" cy="1"/>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594" name="Todos"/>
            <p:cNvSpPr txBox="1"/>
            <p:nvPr/>
          </p:nvSpPr>
          <p:spPr>
            <a:xfrm>
              <a:off x="7708305" y="488122"/>
              <a:ext cx="404016"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err="1">
                  <a:latin typeface="Calibri" panose="020F0502020204030204" pitchFamily="34" charset="0"/>
                  <a:cs typeface="Calibri" panose="020F0502020204030204" pitchFamily="34" charset="0"/>
                </a:rPr>
                <a:t>Todos</a:t>
              </a:r>
              <a:endParaRPr sz="562" dirty="0">
                <a:latin typeface="Calibri" panose="020F0502020204030204" pitchFamily="34" charset="0"/>
                <a:cs typeface="Calibri" panose="020F0502020204030204" pitchFamily="34" charset="0"/>
              </a:endParaRPr>
            </a:p>
          </p:txBody>
        </p:sp>
        <p:sp>
          <p:nvSpPr>
            <p:cNvPr id="595" name="NodeJS, MongoDB"/>
            <p:cNvSpPr txBox="1"/>
            <p:nvPr/>
          </p:nvSpPr>
          <p:spPr>
            <a:xfrm>
              <a:off x="7556045" y="378896"/>
              <a:ext cx="1038865"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NodeJS, MongoDB</a:t>
              </a:r>
            </a:p>
          </p:txBody>
        </p:sp>
        <p:sp>
          <p:nvSpPr>
            <p:cNvPr id="596" name="Mailer"/>
            <p:cNvSpPr txBox="1"/>
            <p:nvPr/>
          </p:nvSpPr>
          <p:spPr>
            <a:xfrm>
              <a:off x="9600497" y="488122"/>
              <a:ext cx="411387"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Mailer</a:t>
              </a:r>
            </a:p>
          </p:txBody>
        </p:sp>
        <p:sp>
          <p:nvSpPr>
            <p:cNvPr id="597" name="Java, MySQL"/>
            <p:cNvSpPr txBox="1"/>
            <p:nvPr/>
          </p:nvSpPr>
          <p:spPr>
            <a:xfrm>
              <a:off x="9593529" y="370977"/>
              <a:ext cx="783847"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Java, MySQL</a:t>
              </a:r>
            </a:p>
          </p:txBody>
        </p:sp>
        <p:sp>
          <p:nvSpPr>
            <p:cNvPr id="598" name="Logins"/>
            <p:cNvSpPr txBox="1"/>
            <p:nvPr/>
          </p:nvSpPr>
          <p:spPr>
            <a:xfrm>
              <a:off x="8654118" y="488122"/>
              <a:ext cx="616558"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Logins</a:t>
              </a:r>
            </a:p>
          </p:txBody>
        </p:sp>
        <p:sp>
          <p:nvSpPr>
            <p:cNvPr id="599" name="Google Service"/>
            <p:cNvSpPr txBox="1"/>
            <p:nvPr/>
          </p:nvSpPr>
          <p:spPr>
            <a:xfrm>
              <a:off x="8593542" y="370977"/>
              <a:ext cx="902096"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Google Service</a:t>
              </a:r>
            </a:p>
          </p:txBody>
        </p:sp>
        <p:sp>
          <p:nvSpPr>
            <p:cNvPr id="600" name="Search Engine"/>
            <p:cNvSpPr txBox="1"/>
            <p:nvPr/>
          </p:nvSpPr>
          <p:spPr>
            <a:xfrm>
              <a:off x="7709002" y="1351089"/>
              <a:ext cx="708135" cy="121989"/>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Search Engine</a:t>
              </a:r>
            </a:p>
          </p:txBody>
        </p:sp>
        <p:sp>
          <p:nvSpPr>
            <p:cNvPr id="601" name="Java, Neo4J"/>
            <p:cNvSpPr txBox="1"/>
            <p:nvPr/>
          </p:nvSpPr>
          <p:spPr>
            <a:xfrm>
              <a:off x="7700298" y="2029763"/>
              <a:ext cx="735296"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Java, Neo4J</a:t>
              </a:r>
            </a:p>
          </p:txBody>
        </p:sp>
        <p:sp>
          <p:nvSpPr>
            <p:cNvPr id="602" name="Analytics"/>
            <p:cNvSpPr txBox="1"/>
            <p:nvPr/>
          </p:nvSpPr>
          <p:spPr>
            <a:xfrm>
              <a:off x="8661819" y="1349183"/>
              <a:ext cx="593625" cy="133426"/>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Analytics</a:t>
              </a:r>
            </a:p>
          </p:txBody>
        </p:sp>
        <p:sp>
          <p:nvSpPr>
            <p:cNvPr id="603" name="C#, SQLServer"/>
            <p:cNvSpPr txBox="1"/>
            <p:nvPr/>
          </p:nvSpPr>
          <p:spPr>
            <a:xfrm>
              <a:off x="8573603" y="2029763"/>
              <a:ext cx="874192"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C#, </a:t>
              </a:r>
              <a:r>
                <a:rPr sz="562" dirty="0" err="1">
                  <a:latin typeface="Calibri" panose="020F0502020204030204" pitchFamily="34" charset="0"/>
                  <a:cs typeface="Calibri" panose="020F0502020204030204" pitchFamily="34" charset="0"/>
                </a:rPr>
                <a:t>SQLServer</a:t>
              </a:r>
              <a:endParaRPr sz="562" dirty="0">
                <a:latin typeface="Calibri" panose="020F0502020204030204" pitchFamily="34" charset="0"/>
                <a:cs typeface="Calibri" panose="020F0502020204030204" pitchFamily="34" charset="0"/>
              </a:endParaRPr>
            </a:p>
          </p:txBody>
        </p:sp>
        <p:sp>
          <p:nvSpPr>
            <p:cNvPr id="604" name="Social Crawler"/>
            <p:cNvSpPr txBox="1"/>
            <p:nvPr/>
          </p:nvSpPr>
          <p:spPr>
            <a:xfrm>
              <a:off x="9606198" y="1352519"/>
              <a:ext cx="701539" cy="138682"/>
            </a:xfrm>
            <a:prstGeom prst="rect">
              <a:avLst/>
            </a:prstGeom>
            <a:solidFill>
              <a:srgbClr val="516D7C"/>
            </a:solidFill>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FFFFFF"/>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Social Crawler</a:t>
              </a:r>
            </a:p>
          </p:txBody>
        </p:sp>
        <p:sp>
          <p:nvSpPr>
            <p:cNvPr id="605" name="Python, MongoDB"/>
            <p:cNvSpPr txBox="1"/>
            <p:nvPr/>
          </p:nvSpPr>
          <p:spPr>
            <a:xfrm>
              <a:off x="9475226" y="2029763"/>
              <a:ext cx="976425" cy="121989"/>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789" tIns="26789" rIns="26789" bIns="26789" anchor="ctr"/>
            <a:lstStyle>
              <a:lvl1pPr defTabSz="584200">
                <a:defRPr sz="800">
                  <a:solidFill>
                    <a:srgbClr val="000000"/>
                  </a:solidFill>
                  <a:latin typeface="Helvetica Light"/>
                  <a:ea typeface="Helvetica Light"/>
                  <a:cs typeface="Helvetica Light"/>
                  <a:sym typeface="Helvetica Light"/>
                </a:defRPr>
              </a:lvl1pPr>
            </a:lstStyle>
            <a:p>
              <a:r>
                <a:rPr sz="562" dirty="0">
                  <a:latin typeface="Calibri" panose="020F0502020204030204" pitchFamily="34" charset="0"/>
                  <a:cs typeface="Calibri" panose="020F0502020204030204" pitchFamily="34" charset="0"/>
                </a:rPr>
                <a:t>Python, MongoDB</a:t>
              </a:r>
            </a:p>
          </p:txBody>
        </p:sp>
        <p:sp>
          <p:nvSpPr>
            <p:cNvPr id="606" name="Line"/>
            <p:cNvSpPr/>
            <p:nvPr/>
          </p:nvSpPr>
          <p:spPr>
            <a:xfrm flipH="1" flipV="1">
              <a:off x="8394859" y="1163162"/>
              <a:ext cx="288926" cy="193647"/>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sp>
          <p:nvSpPr>
            <p:cNvPr id="607" name="Line"/>
            <p:cNvSpPr/>
            <p:nvPr/>
          </p:nvSpPr>
          <p:spPr>
            <a:xfrm flipV="1">
              <a:off x="8794367" y="1146700"/>
              <a:ext cx="1" cy="210346"/>
            </a:xfrm>
            <a:prstGeom prst="line">
              <a:avLst/>
            </a:prstGeom>
            <a:ln w="25400">
              <a:solidFill>
                <a:srgbClr val="BB2CA2"/>
              </a:solidFill>
              <a:prstDash val="sysDot"/>
              <a:miter lim="400000"/>
              <a:headEnd type="triangle"/>
              <a:tailEnd type="triangle"/>
            </a:ln>
          </p:spPr>
          <p:txBody>
            <a:bodyPr lIns="26789" tIns="26789" rIns="26789" bIns="26789" anchor="ctr"/>
            <a:lstStyle/>
            <a:p>
              <a:pPr defTabSz="410751">
                <a:defRPr sz="2200">
                  <a:solidFill>
                    <a:srgbClr val="000000"/>
                  </a:solidFill>
                  <a:latin typeface="Helvetica Light"/>
                  <a:ea typeface="Helvetica Light"/>
                  <a:cs typeface="Helvetica Light"/>
                  <a:sym typeface="Helvetica Light"/>
                </a:defRPr>
              </a:pPr>
              <a:endParaRPr sz="1547" dirty="0">
                <a:latin typeface="Calibri" panose="020F0502020204030204" pitchFamily="34" charset="0"/>
                <a:cs typeface="Calibri" panose="020F0502020204030204" pitchFamily="34" charset="0"/>
              </a:endParaRPr>
            </a:p>
          </p:txBody>
        </p:sp>
      </p:grpSp>
    </p:spTree>
    <p:extLst>
      <p:ext uri="{BB962C8B-B14F-4D97-AF65-F5344CB8AC3E}">
        <p14:creationId xmlns:p14="http://schemas.microsoft.com/office/powerpoint/2010/main" val="1862497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RPC: High Level Approach"/>
          <p:cNvSpPr txBox="1">
            <a:spLocks noGrp="1"/>
          </p:cNvSpPr>
          <p:nvPr>
            <p:ph type="title"/>
          </p:nvPr>
        </p:nvSpPr>
        <p:spPr/>
        <p:txBody>
          <a:bodyPr/>
          <a:lstStyle>
            <a:lvl1pPr defTabSz="1369804">
              <a:defRPr sz="4740" spc="-94"/>
            </a:lvl1pPr>
          </a:lstStyle>
          <a:p>
            <a:r>
              <a:rPr lang="en-US" dirty="0"/>
              <a:t>What we'd like</a:t>
            </a:r>
          </a:p>
        </p:txBody>
      </p:sp>
      <p:sp>
        <p:nvSpPr>
          <p:cNvPr id="219" name="A magic abstraction"/>
          <p:cNvSpPr txBox="1">
            <a:spLocks noGrp="1"/>
          </p:cNvSpPr>
          <p:nvPr>
            <p:ph idx="1"/>
          </p:nvPr>
        </p:nvSpPr>
        <p:spPr/>
        <p:txBody>
          <a:bodyPr/>
          <a:lstStyle/>
          <a:p>
            <a:r>
              <a:rPr lang="en-US" dirty="0"/>
              <a:t>A magic abstraction: remote procedure call (RPC)</a:t>
            </a:r>
          </a:p>
        </p:txBody>
      </p:sp>
      <p:grpSp>
        <p:nvGrpSpPr>
          <p:cNvPr id="236" name="Group"/>
          <p:cNvGrpSpPr/>
          <p:nvPr/>
        </p:nvGrpSpPr>
        <p:grpSpPr>
          <a:xfrm>
            <a:off x="3676660" y="2380565"/>
            <a:ext cx="4838680" cy="2685684"/>
            <a:chOff x="0" y="0"/>
            <a:chExt cx="6881676" cy="3819639"/>
          </a:xfrm>
        </p:grpSpPr>
        <p:sp>
          <p:nvSpPr>
            <p:cNvPr id="221" name="Caller Machine"/>
            <p:cNvSpPr/>
            <p:nvPr/>
          </p:nvSpPr>
          <p:spPr>
            <a:xfrm>
              <a:off x="-1" y="0"/>
              <a:ext cx="2294581" cy="3819640"/>
            </a:xfrm>
            <a:prstGeom prst="rect">
              <a:avLst/>
            </a:prstGeom>
            <a:solidFill>
              <a:srgbClr val="A1C9BA"/>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Caller Machine</a:t>
              </a:r>
            </a:p>
          </p:txBody>
        </p:sp>
        <p:sp>
          <p:nvSpPr>
            <p:cNvPr id="222" name="Callee Machine"/>
            <p:cNvSpPr/>
            <p:nvPr/>
          </p:nvSpPr>
          <p:spPr>
            <a:xfrm>
              <a:off x="4587096" y="0"/>
              <a:ext cx="2294581" cy="3819640"/>
            </a:xfrm>
            <a:prstGeom prst="rect">
              <a:avLst/>
            </a:prstGeom>
            <a:solidFill>
              <a:srgbClr val="FBECB3"/>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Callee Machine</a:t>
              </a:r>
            </a:p>
          </p:txBody>
        </p:sp>
        <p:sp>
          <p:nvSpPr>
            <p:cNvPr id="223" name="User Code"/>
            <p:cNvSpPr/>
            <p:nvPr/>
          </p:nvSpPr>
          <p:spPr>
            <a:xfrm>
              <a:off x="384477" y="391455"/>
              <a:ext cx="1386805" cy="3157220"/>
            </a:xfrm>
            <a:prstGeom prst="rect">
              <a:avLst/>
            </a:prstGeom>
            <a:no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User Code</a:t>
              </a:r>
            </a:p>
          </p:txBody>
        </p:sp>
        <p:sp>
          <p:nvSpPr>
            <p:cNvPr id="224" name="User Code"/>
            <p:cNvSpPr/>
            <p:nvPr/>
          </p:nvSpPr>
          <p:spPr>
            <a:xfrm>
              <a:off x="5040984" y="331210"/>
              <a:ext cx="1386806" cy="3157219"/>
            </a:xfrm>
            <a:prstGeom prst="rect">
              <a:avLst/>
            </a:prstGeom>
            <a:solidFill>
              <a:srgbClr val="FBECB3"/>
            </a:solidFill>
            <a:ln w="25400" cap="flat">
              <a:solidFill>
                <a:srgbClr val="000000"/>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t">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sz="1406" dirty="0">
                  <a:latin typeface="Abadi" panose="020B0604020202020204" pitchFamily="34" charset="0"/>
                </a:rPr>
                <a:t>User Code</a:t>
              </a:r>
            </a:p>
          </p:txBody>
        </p:sp>
        <p:sp>
          <p:nvSpPr>
            <p:cNvPr id="225" name="local call"/>
            <p:cNvSpPr txBox="1"/>
            <p:nvPr/>
          </p:nvSpPr>
          <p:spPr>
            <a:xfrm>
              <a:off x="372058" y="999718"/>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call</a:t>
              </a:r>
            </a:p>
          </p:txBody>
        </p:sp>
        <p:sp>
          <p:nvSpPr>
            <p:cNvPr id="226" name="local call"/>
            <p:cNvSpPr txBox="1"/>
            <p:nvPr/>
          </p:nvSpPr>
          <p:spPr>
            <a:xfrm>
              <a:off x="5028565" y="939472"/>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call</a:t>
              </a:r>
            </a:p>
          </p:txBody>
        </p:sp>
        <p:sp>
          <p:nvSpPr>
            <p:cNvPr id="227" name="local return"/>
            <p:cNvSpPr txBox="1"/>
            <p:nvPr/>
          </p:nvSpPr>
          <p:spPr>
            <a:xfrm>
              <a:off x="352544" y="2881810"/>
              <a:ext cx="1450671" cy="6888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return</a:t>
              </a:r>
            </a:p>
          </p:txBody>
        </p:sp>
        <p:grpSp>
          <p:nvGrpSpPr>
            <p:cNvPr id="230" name="Group"/>
            <p:cNvGrpSpPr/>
            <p:nvPr/>
          </p:nvGrpSpPr>
          <p:grpSpPr>
            <a:xfrm>
              <a:off x="5028565" y="1531085"/>
              <a:ext cx="1450671" cy="797566"/>
              <a:chOff x="0" y="0"/>
              <a:chExt cx="1450670" cy="797565"/>
            </a:xfrm>
          </p:grpSpPr>
          <p:sp>
            <p:nvSpPr>
              <p:cNvPr id="228" name="work"/>
              <p:cNvSpPr txBox="1"/>
              <p:nvPr/>
            </p:nvSpPr>
            <p:spPr>
              <a:xfrm>
                <a:off x="0" y="438914"/>
                <a:ext cx="1450671" cy="358652"/>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work</a:t>
                </a:r>
              </a:p>
            </p:txBody>
          </p:sp>
          <p:sp>
            <p:nvSpPr>
              <p:cNvPr id="229" name="Line"/>
              <p:cNvSpPr/>
              <p:nvPr/>
            </p:nvSpPr>
            <p:spPr>
              <a:xfrm flipH="1">
                <a:off x="718503" y="0"/>
                <a:ext cx="1" cy="570533"/>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grpSp>
          <p:nvGrpSpPr>
            <p:cNvPr id="233" name="Group"/>
            <p:cNvGrpSpPr/>
            <p:nvPr/>
          </p:nvGrpSpPr>
          <p:grpSpPr>
            <a:xfrm>
              <a:off x="5028566" y="2258353"/>
              <a:ext cx="1450671" cy="1237299"/>
              <a:chOff x="0" y="0"/>
              <a:chExt cx="1450670" cy="1237298"/>
            </a:xfrm>
          </p:grpSpPr>
          <p:sp>
            <p:nvSpPr>
              <p:cNvPr id="231" name="local return"/>
              <p:cNvSpPr txBox="1"/>
              <p:nvPr/>
            </p:nvSpPr>
            <p:spPr>
              <a:xfrm>
                <a:off x="0" y="471132"/>
                <a:ext cx="1450671" cy="766167"/>
              </a:xfrm>
              <a:prstGeom prst="rect">
                <a:avLst/>
              </a:prstGeom>
              <a:no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6789" tIns="26789" rIns="26789" bIns="26789" numCol="1" anchor="ctr">
                <a:noAutofit/>
              </a:bodyPr>
              <a:lstStyle>
                <a:lvl1pPr defTabSz="584200">
                  <a:defRPr sz="2200">
                    <a:solidFill>
                      <a:srgbClr val="000000"/>
                    </a:solidFill>
                    <a:latin typeface="Consolas"/>
                    <a:ea typeface="Consolas"/>
                    <a:cs typeface="Consolas"/>
                    <a:sym typeface="Consolas"/>
                  </a:defRPr>
                </a:lvl1pPr>
              </a:lstStyle>
              <a:p>
                <a:r>
                  <a:rPr sz="1547"/>
                  <a:t>local return</a:t>
                </a:r>
              </a:p>
            </p:txBody>
          </p:sp>
          <p:sp>
            <p:nvSpPr>
              <p:cNvPr id="232" name="Line"/>
              <p:cNvSpPr/>
              <p:nvPr/>
            </p:nvSpPr>
            <p:spPr>
              <a:xfrm flipH="1">
                <a:off x="725334" y="0"/>
                <a:ext cx="1" cy="570533"/>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sp>
          <p:nvSpPr>
            <p:cNvPr id="234" name="Line"/>
            <p:cNvSpPr/>
            <p:nvPr/>
          </p:nvSpPr>
          <p:spPr>
            <a:xfrm>
              <a:off x="2070818" y="1344143"/>
              <a:ext cx="2702917" cy="1"/>
            </a:xfrm>
            <a:prstGeom prst="line">
              <a:avLst/>
            </a:prstGeom>
            <a:noFill/>
            <a:ln w="12700" cap="flat">
              <a:solidFill>
                <a:srgbClr val="000000"/>
              </a:solidFill>
              <a:prstDash val="solid"/>
              <a:miter lim="400000"/>
              <a:tail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sp>
          <p:nvSpPr>
            <p:cNvPr id="235" name="Line"/>
            <p:cNvSpPr/>
            <p:nvPr/>
          </p:nvSpPr>
          <p:spPr>
            <a:xfrm>
              <a:off x="2054675" y="3226235"/>
              <a:ext cx="2702917" cy="1"/>
            </a:xfrm>
            <a:prstGeom prst="line">
              <a:avLst/>
            </a:prstGeom>
            <a:noFill/>
            <a:ln w="12700" cap="flat">
              <a:solidFill>
                <a:srgbClr val="000000"/>
              </a:solidFill>
              <a:prstDash val="solid"/>
              <a:miter lim="400000"/>
              <a:headEnd type="triangle" w="med" len="med"/>
            </a:ln>
            <a:effectLst/>
          </p:spPr>
          <p:txBody>
            <a:bodyPr wrap="square" lIns="26789" tIns="26789" rIns="26789" bIns="26789" numCol="1" anchor="ctr">
              <a:noAutofit/>
            </a:bodyPr>
            <a:lstStyle/>
            <a:p>
              <a:pPr defTabSz="410751">
                <a:defRPr sz="2000">
                  <a:solidFill>
                    <a:srgbClr val="FFFFFF"/>
                  </a:solidFill>
                  <a:latin typeface="Helvetica Neue Medium"/>
                  <a:ea typeface="Helvetica Neue Medium"/>
                  <a:cs typeface="Helvetica Neue Medium"/>
                  <a:sym typeface="Helvetica Neue Medium"/>
                </a:defRPr>
              </a:pPr>
              <a:endParaRPr sz="1406" dirty="0">
                <a:latin typeface="Abadi" panose="020B0604020202020204" pitchFamily="34" charset="0"/>
              </a:endParaRPr>
            </a:p>
          </p:txBody>
        </p:sp>
      </p:gr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D18A6-AF32-41E4-B2A6-4EA5064FE975}"/>
              </a:ext>
            </a:extLst>
          </p:cNvPr>
          <p:cNvSpPr>
            <a:spLocks noGrp="1"/>
          </p:cNvSpPr>
          <p:nvPr>
            <p:ph type="title"/>
          </p:nvPr>
        </p:nvSpPr>
        <p:spPr/>
        <p:txBody>
          <a:bodyPr/>
          <a:lstStyle/>
          <a:p>
            <a:r>
              <a:rPr lang="en-US" dirty="0"/>
              <a:t>Obstacles to magic RPC</a:t>
            </a:r>
          </a:p>
        </p:txBody>
      </p:sp>
      <p:sp>
        <p:nvSpPr>
          <p:cNvPr id="3" name="Content Placeholder 2">
            <a:extLst>
              <a:ext uri="{FF2B5EF4-FFF2-40B4-BE49-F238E27FC236}">
                <a16:creationId xmlns:a16="http://schemas.microsoft.com/office/drawing/2014/main" id="{0ED31FEE-B0B9-4334-811E-B4AD4C50811A}"/>
              </a:ext>
            </a:extLst>
          </p:cNvPr>
          <p:cNvSpPr>
            <a:spLocks noGrp="1"/>
          </p:cNvSpPr>
          <p:nvPr>
            <p:ph idx="1"/>
          </p:nvPr>
        </p:nvSpPr>
        <p:spPr/>
        <p:txBody>
          <a:bodyPr/>
          <a:lstStyle/>
          <a:p>
            <a:r>
              <a:rPr lang="en-US" dirty="0"/>
              <a:t>transmission delays (latency)</a:t>
            </a:r>
          </a:p>
          <a:p>
            <a:r>
              <a:rPr lang="en-US" dirty="0"/>
              <a:t>can the client do something useful in the meantime?</a:t>
            </a:r>
          </a:p>
          <a:p>
            <a:pPr lvl="1"/>
            <a:r>
              <a:rPr lang="en-US" dirty="0"/>
              <a:t>asynchrony</a:t>
            </a:r>
          </a:p>
          <a:p>
            <a:pPr lvl="1"/>
            <a:r>
              <a:rPr lang="en-US" dirty="0"/>
              <a:t>"mask latency with multiprocessing"  </a:t>
            </a:r>
            <a:r>
              <a:rPr lang="en-US" dirty="0">
                <a:sym typeface="Wingdings" panose="05000000000000000000" pitchFamily="2" charset="2"/>
              </a:rPr>
              <a:t> complexity</a:t>
            </a:r>
            <a:r>
              <a:rPr lang="en-US" dirty="0"/>
              <a:t> </a:t>
            </a:r>
          </a:p>
          <a:p>
            <a:r>
              <a:rPr lang="en-US" dirty="0"/>
              <a:t>client/server mismatch</a:t>
            </a:r>
          </a:p>
          <a:p>
            <a:pPr lvl="1"/>
            <a:r>
              <a:rPr lang="en-US" dirty="0"/>
              <a:t>different languages,</a:t>
            </a:r>
          </a:p>
          <a:p>
            <a:pPr lvl="1"/>
            <a:r>
              <a:rPr lang="en-US" dirty="0"/>
              <a:t>different data representations</a:t>
            </a:r>
          </a:p>
          <a:p>
            <a:pPr lvl="1"/>
            <a:r>
              <a:rPr lang="en-US" dirty="0">
                <a:sym typeface="Wingdings" panose="05000000000000000000" pitchFamily="2" charset="2"/>
              </a:rPr>
              <a:t> </a:t>
            </a:r>
            <a:r>
              <a:rPr lang="en-US" dirty="0"/>
              <a:t>wire-transmission formats</a:t>
            </a:r>
          </a:p>
          <a:p>
            <a:pPr lvl="1"/>
            <a:r>
              <a:rPr lang="en-US" dirty="0">
                <a:sym typeface="Wingdings" panose="05000000000000000000" pitchFamily="2" charset="2"/>
              </a:rPr>
              <a:t> more complexity</a:t>
            </a:r>
            <a:endParaRPr lang="en-US" dirty="0"/>
          </a:p>
        </p:txBody>
      </p:sp>
      <p:sp>
        <p:nvSpPr>
          <p:cNvPr id="4" name="Slide Number Placeholder 3">
            <a:extLst>
              <a:ext uri="{FF2B5EF4-FFF2-40B4-BE49-F238E27FC236}">
                <a16:creationId xmlns:a16="http://schemas.microsoft.com/office/drawing/2014/main" id="{D1D9060F-44AB-41EC-8D30-2C7B2A5CAF42}"/>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9273013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DD4ED-46B0-4CD5-960A-3F099F16A467}"/>
              </a:ext>
            </a:extLst>
          </p:cNvPr>
          <p:cNvSpPr>
            <a:spLocks noGrp="1"/>
          </p:cNvSpPr>
          <p:nvPr>
            <p:ph type="title"/>
          </p:nvPr>
        </p:nvSpPr>
        <p:spPr/>
        <p:txBody>
          <a:bodyPr/>
          <a:lstStyle/>
          <a:p>
            <a:r>
              <a:rPr lang="en-US" dirty="0"/>
              <a:t>A Solution(?): use the web!	</a:t>
            </a:r>
          </a:p>
        </p:txBody>
      </p:sp>
      <p:sp>
        <p:nvSpPr>
          <p:cNvPr id="3" name="Content Placeholder 2">
            <a:extLst>
              <a:ext uri="{FF2B5EF4-FFF2-40B4-BE49-F238E27FC236}">
                <a16:creationId xmlns:a16="http://schemas.microsoft.com/office/drawing/2014/main" id="{F019E3F8-F57F-4568-8C31-F610EB8569D6}"/>
              </a:ext>
            </a:extLst>
          </p:cNvPr>
          <p:cNvSpPr>
            <a:spLocks noGrp="1"/>
          </p:cNvSpPr>
          <p:nvPr>
            <p:ph idx="1"/>
          </p:nvPr>
        </p:nvSpPr>
        <p:spPr/>
        <p:txBody>
          <a:bodyPr/>
          <a:lstStyle/>
          <a:p>
            <a:r>
              <a:rPr lang="en-US" dirty="0"/>
              <a:t>Implement your protocol via http.</a:t>
            </a:r>
          </a:p>
          <a:p>
            <a:r>
              <a:rPr lang="en-US" dirty="0"/>
              <a:t>Of course, then you have to define your protocol</a:t>
            </a:r>
          </a:p>
          <a:p>
            <a:r>
              <a:rPr lang="en-US" dirty="0"/>
              <a:t>You'll want to define it in some standard metalanguage, so client and server can agree on its meaning.</a:t>
            </a:r>
          </a:p>
          <a:p>
            <a:r>
              <a:rPr lang="en-US" dirty="0"/>
              <a:t>But that means the client-human and server-human have to agree on a standard metalanguage</a:t>
            </a:r>
          </a:p>
          <a:p>
            <a:r>
              <a:rPr lang="en-US" dirty="0"/>
              <a:t>Lots of choices: XML/RPC, SOAP, WSDL, or ...</a:t>
            </a:r>
          </a:p>
        </p:txBody>
      </p:sp>
      <p:sp>
        <p:nvSpPr>
          <p:cNvPr id="4" name="Slide Number Placeholder 3">
            <a:extLst>
              <a:ext uri="{FF2B5EF4-FFF2-40B4-BE49-F238E27FC236}">
                <a16:creationId xmlns:a16="http://schemas.microsoft.com/office/drawing/2014/main" id="{0790B748-BAC0-4498-8D10-1897C735E523}"/>
              </a:ext>
            </a:extLst>
          </p:cNvPr>
          <p:cNvSpPr>
            <a:spLocks noGrp="1"/>
          </p:cNvSpPr>
          <p:nvPr>
            <p:ph type="sldNum" sz="quarter" idx="12"/>
          </p:nvPr>
        </p:nvSpPr>
        <p:spPr/>
        <p:txBody>
          <a:bodyPr/>
          <a:lstStyle/>
          <a:p>
            <a:fld id="{20F37917-FD3A-4669-9018-DA04BCDD3D75}" type="slidenum">
              <a:rPr lang="en-US" smtClean="0"/>
              <a:t>6</a:t>
            </a:fld>
            <a:endParaRPr lang="en-US"/>
          </a:p>
        </p:txBody>
      </p:sp>
      <p:grpSp>
        <p:nvGrpSpPr>
          <p:cNvPr id="12" name="Group 11">
            <a:extLst>
              <a:ext uri="{FF2B5EF4-FFF2-40B4-BE49-F238E27FC236}">
                <a16:creationId xmlns:a16="http://schemas.microsoft.com/office/drawing/2014/main" id="{D296C4B5-0904-44E3-8E21-F2DFA13BB462}"/>
              </a:ext>
            </a:extLst>
          </p:cNvPr>
          <p:cNvGrpSpPr/>
          <p:nvPr/>
        </p:nvGrpSpPr>
        <p:grpSpPr>
          <a:xfrm>
            <a:off x="8725546" y="2012324"/>
            <a:ext cx="2317593" cy="2395867"/>
            <a:chOff x="8725546" y="2012324"/>
            <a:chExt cx="2317593" cy="2395867"/>
          </a:xfrm>
        </p:grpSpPr>
        <p:grpSp>
          <p:nvGrpSpPr>
            <p:cNvPr id="6" name="Group">
              <a:extLst>
                <a:ext uri="{FF2B5EF4-FFF2-40B4-BE49-F238E27FC236}">
                  <a16:creationId xmlns:a16="http://schemas.microsoft.com/office/drawing/2014/main" id="{9C183713-6BC4-4E23-AF2A-A169852AD487}"/>
                </a:ext>
              </a:extLst>
            </p:cNvPr>
            <p:cNvGrpSpPr/>
            <p:nvPr/>
          </p:nvGrpSpPr>
          <p:grpSpPr>
            <a:xfrm>
              <a:off x="8725546" y="3327538"/>
              <a:ext cx="2317593" cy="1080653"/>
              <a:chOff x="0" y="0"/>
              <a:chExt cx="3390372" cy="1305026"/>
            </a:xfrm>
          </p:grpSpPr>
          <p:sp>
            <p:nvSpPr>
              <p:cNvPr id="10" name="Group">
                <a:extLst>
                  <a:ext uri="{FF2B5EF4-FFF2-40B4-BE49-F238E27FC236}">
                    <a16:creationId xmlns:a16="http://schemas.microsoft.com/office/drawing/2014/main" id="{A537EE2E-684A-4CBE-AAD1-0BF3BBF7DE6B}"/>
                  </a:ext>
                </a:extLst>
              </p:cNvPr>
              <p:cNvSpPr/>
              <p:nvPr/>
            </p:nvSpPr>
            <p:spPr>
              <a:xfrm>
                <a:off x="0" y="460865"/>
                <a:ext cx="3390372" cy="844161"/>
              </a:xfrm>
              <a:prstGeom prst="rect">
                <a:avLst/>
              </a:prstGeom>
              <a:solidFill>
                <a:srgbClr val="566D7A"/>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FFFFFF"/>
                    </a:solidFill>
                    <a:latin typeface="Helvetica Neue Medium"/>
                    <a:ea typeface="Helvetica Neue Medium"/>
                    <a:cs typeface="Helvetica Neue Medium"/>
                    <a:sym typeface="Helvetica Neue Medium"/>
                  </a:defRPr>
                </a:lvl1pPr>
              </a:lstStyle>
              <a:p>
                <a:r>
                  <a:rPr dirty="0">
                    <a:latin typeface="Abadi" panose="020B0604020202020204" pitchFamily="34" charset="0"/>
                  </a:rPr>
                  <a:t>Link layer</a:t>
                </a:r>
              </a:p>
            </p:txBody>
          </p:sp>
          <p:sp>
            <p:nvSpPr>
              <p:cNvPr id="11" name="Group">
                <a:extLst>
                  <a:ext uri="{FF2B5EF4-FFF2-40B4-BE49-F238E27FC236}">
                    <a16:creationId xmlns:a16="http://schemas.microsoft.com/office/drawing/2014/main" id="{C19C01C8-94E1-47C1-B4AD-39609EDDD565}"/>
                  </a:ext>
                </a:extLst>
              </p:cNvPr>
              <p:cNvSpPr/>
              <p:nvPr/>
            </p:nvSpPr>
            <p:spPr>
              <a:xfrm>
                <a:off x="0" y="0"/>
                <a:ext cx="3390372" cy="481164"/>
              </a:xfrm>
              <a:prstGeom prst="rect">
                <a:avLst/>
              </a:prstGeom>
              <a:solidFill>
                <a:srgbClr val="4982C6"/>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FFFFFF"/>
                    </a:solidFill>
                    <a:latin typeface="Helvetica Neue Medium"/>
                    <a:ea typeface="Helvetica Neue Medium"/>
                    <a:cs typeface="Helvetica Neue Medium"/>
                    <a:sym typeface="Helvetica Neue Medium"/>
                  </a:defRPr>
                </a:lvl1pPr>
              </a:lstStyle>
              <a:p>
                <a:r>
                  <a:rPr dirty="0">
                    <a:latin typeface="Abadi" panose="020B0604020202020204" pitchFamily="34" charset="0"/>
                  </a:rPr>
                  <a:t>Network layer</a:t>
                </a:r>
              </a:p>
            </p:txBody>
          </p:sp>
        </p:grpSp>
        <p:sp>
          <p:nvSpPr>
            <p:cNvPr id="7" name="TCP">
              <a:extLst>
                <a:ext uri="{FF2B5EF4-FFF2-40B4-BE49-F238E27FC236}">
                  <a16:creationId xmlns:a16="http://schemas.microsoft.com/office/drawing/2014/main" id="{CC373608-ACA8-44FB-8A5D-3CAECAE9C87C}"/>
                </a:ext>
              </a:extLst>
            </p:cNvPr>
            <p:cNvSpPr/>
            <p:nvPr/>
          </p:nvSpPr>
          <p:spPr>
            <a:xfrm>
              <a:off x="8725546" y="3042663"/>
              <a:ext cx="2317593" cy="293334"/>
            </a:xfrm>
            <a:prstGeom prst="rect">
              <a:avLst/>
            </a:prstGeom>
            <a:solidFill>
              <a:srgbClr val="A1C9BA"/>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TCP</a:t>
              </a:r>
            </a:p>
          </p:txBody>
        </p:sp>
        <p:sp>
          <p:nvSpPr>
            <p:cNvPr id="8" name="XML/RPC or SOAP or REST">
              <a:extLst>
                <a:ext uri="{FF2B5EF4-FFF2-40B4-BE49-F238E27FC236}">
                  <a16:creationId xmlns:a16="http://schemas.microsoft.com/office/drawing/2014/main" id="{EB1F133B-83AB-49DA-9179-DF4C35DB7680}"/>
                </a:ext>
              </a:extLst>
            </p:cNvPr>
            <p:cNvSpPr/>
            <p:nvPr/>
          </p:nvSpPr>
          <p:spPr>
            <a:xfrm>
              <a:off x="8725546" y="2012324"/>
              <a:ext cx="2317592" cy="761689"/>
            </a:xfrm>
            <a:prstGeom prst="rect">
              <a:avLst/>
            </a:prstGeom>
            <a:solidFill>
              <a:srgbClr val="D8D3E7"/>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XML/RPC or SOAP or REST</a:t>
              </a:r>
              <a:r>
                <a:rPr lang="en-US" dirty="0">
                  <a:latin typeface="Abadi" panose="020B0604020202020204" pitchFamily="34" charset="0"/>
                </a:rPr>
                <a:t> or ...</a:t>
              </a:r>
              <a:endParaRPr dirty="0">
                <a:latin typeface="Abadi" panose="020B0604020202020204" pitchFamily="34" charset="0"/>
              </a:endParaRPr>
            </a:p>
          </p:txBody>
        </p:sp>
        <p:sp>
          <p:nvSpPr>
            <p:cNvPr id="9" name="HTTP">
              <a:extLst>
                <a:ext uri="{FF2B5EF4-FFF2-40B4-BE49-F238E27FC236}">
                  <a16:creationId xmlns:a16="http://schemas.microsoft.com/office/drawing/2014/main" id="{A4DF35C6-3A20-4658-A7FE-59D43D19DFB0}"/>
                </a:ext>
              </a:extLst>
            </p:cNvPr>
            <p:cNvSpPr/>
            <p:nvPr/>
          </p:nvSpPr>
          <p:spPr>
            <a:xfrm>
              <a:off x="8725546" y="2758286"/>
              <a:ext cx="2317592" cy="293334"/>
            </a:xfrm>
            <a:prstGeom prst="rect">
              <a:avLst/>
            </a:prstGeom>
            <a:solidFill>
              <a:srgbClr val="57FDF5"/>
            </a:solidFill>
            <a:ln w="3175"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noAutofit/>
            </a:bodyPr>
            <a:lstStyle>
              <a:lvl1pPr defTabSz="584200">
                <a:defRPr sz="2000">
                  <a:solidFill>
                    <a:srgbClr val="000000"/>
                  </a:solidFill>
                  <a:latin typeface="Helvetica Neue Medium"/>
                  <a:ea typeface="Helvetica Neue Medium"/>
                  <a:cs typeface="Helvetica Neue Medium"/>
                  <a:sym typeface="Helvetica Neue Medium"/>
                </a:defRPr>
              </a:lvl1pPr>
            </a:lstStyle>
            <a:p>
              <a:r>
                <a:rPr dirty="0">
                  <a:latin typeface="Abadi" panose="020B0604020202020204" pitchFamily="34" charset="0"/>
                </a:rPr>
                <a:t>HTTP</a:t>
              </a:r>
            </a:p>
          </p:txBody>
        </p:sp>
      </p:grpSp>
    </p:spTree>
    <p:extLst>
      <p:ext uri="{BB962C8B-B14F-4D97-AF65-F5344CB8AC3E}">
        <p14:creationId xmlns:p14="http://schemas.microsoft.com/office/powerpoint/2010/main" val="1433909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951DD-52E8-46B1-BBC0-F6F276AC3D44}"/>
              </a:ext>
            </a:extLst>
          </p:cNvPr>
          <p:cNvSpPr>
            <a:spLocks noGrp="1"/>
          </p:cNvSpPr>
          <p:nvPr>
            <p:ph type="title"/>
          </p:nvPr>
        </p:nvSpPr>
        <p:spPr/>
        <p:txBody>
          <a:bodyPr/>
          <a:lstStyle/>
          <a:p>
            <a:r>
              <a:rPr lang="en-US" dirty="0" err="1"/>
              <a:t>Aagh</a:t>
            </a:r>
            <a:r>
              <a:rPr lang="en-US" dirty="0"/>
              <a:t>!</a:t>
            </a:r>
          </a:p>
        </p:txBody>
      </p:sp>
      <p:sp>
        <p:nvSpPr>
          <p:cNvPr id="3" name="Content Placeholder 2">
            <a:extLst>
              <a:ext uri="{FF2B5EF4-FFF2-40B4-BE49-F238E27FC236}">
                <a16:creationId xmlns:a16="http://schemas.microsoft.com/office/drawing/2014/main" id="{C4B6FE14-51AF-44A8-9C12-5D8C58CDD058}"/>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AD31B206-DC28-48BC-A3CF-696671F468C0}"/>
              </a:ext>
            </a:extLst>
          </p:cNvPr>
          <p:cNvSpPr>
            <a:spLocks noGrp="1"/>
          </p:cNvSpPr>
          <p:nvPr>
            <p:ph type="sldNum" sz="quarter" idx="12"/>
          </p:nvPr>
        </p:nvSpPr>
        <p:spPr/>
        <p:txBody>
          <a:bodyPr/>
          <a:lstStyle/>
          <a:p>
            <a:fld id="{20F37917-FD3A-4669-9018-DA04BCDD3D75}" type="slidenum">
              <a:rPr lang="en-US" smtClean="0"/>
              <a:t>7</a:t>
            </a:fld>
            <a:endParaRPr lang="en-US"/>
          </a:p>
        </p:txBody>
      </p:sp>
      <p:pic>
        <p:nvPicPr>
          <p:cNvPr id="5" name="Image" descr="Image">
            <a:extLst>
              <a:ext uri="{FF2B5EF4-FFF2-40B4-BE49-F238E27FC236}">
                <a16:creationId xmlns:a16="http://schemas.microsoft.com/office/drawing/2014/main" id="{01E0A31E-5F7C-4ABD-8558-39BD0975119A}"/>
              </a:ext>
            </a:extLst>
          </p:cNvPr>
          <p:cNvPicPr>
            <a:picLocks noChangeAspect="1"/>
          </p:cNvPicPr>
          <p:nvPr/>
        </p:nvPicPr>
        <p:blipFill>
          <a:blip r:embed="rId2"/>
          <a:stretch>
            <a:fillRect/>
          </a:stretch>
        </p:blipFill>
        <p:spPr>
          <a:xfrm>
            <a:off x="2383694" y="1377533"/>
            <a:ext cx="6971322" cy="4944246"/>
          </a:xfrm>
          <a:prstGeom prst="rect">
            <a:avLst/>
          </a:prstGeom>
          <a:ln w="3175">
            <a:miter lim="400000"/>
          </a:ln>
        </p:spPr>
      </p:pic>
    </p:spTree>
    <p:extLst>
      <p:ext uri="{BB962C8B-B14F-4D97-AF65-F5344CB8AC3E}">
        <p14:creationId xmlns:p14="http://schemas.microsoft.com/office/powerpoint/2010/main" val="1980843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7E3A2-3D03-4A4B-A4BB-EE7563F4AC38}"/>
              </a:ext>
            </a:extLst>
          </p:cNvPr>
          <p:cNvSpPr>
            <a:spLocks noGrp="1"/>
          </p:cNvSpPr>
          <p:nvPr>
            <p:ph type="title"/>
          </p:nvPr>
        </p:nvSpPr>
        <p:spPr/>
        <p:txBody>
          <a:bodyPr/>
          <a:lstStyle/>
          <a:p>
            <a:r>
              <a:rPr lang="en-US" dirty="0"/>
              <a:t>Now take a deep breath, and start again...</a:t>
            </a:r>
          </a:p>
        </p:txBody>
      </p:sp>
      <p:sp>
        <p:nvSpPr>
          <p:cNvPr id="3" name="Content Placeholder 2">
            <a:extLst>
              <a:ext uri="{FF2B5EF4-FFF2-40B4-BE49-F238E27FC236}">
                <a16:creationId xmlns:a16="http://schemas.microsoft.com/office/drawing/2014/main" id="{D1385F91-0F36-4685-80DE-5783AA4B3032}"/>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2BB3C40F-627F-48FA-B4B1-3AD173A7EA66}"/>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1089559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1594D-ACB8-4B83-B1A7-B1499E3DD04D}"/>
              </a:ext>
            </a:extLst>
          </p:cNvPr>
          <p:cNvSpPr>
            <a:spLocks noGrp="1"/>
          </p:cNvSpPr>
          <p:nvPr>
            <p:ph type="title"/>
          </p:nvPr>
        </p:nvSpPr>
        <p:spPr/>
        <p:txBody>
          <a:bodyPr/>
          <a:lstStyle/>
          <a:p>
            <a:r>
              <a:rPr lang="en-US" dirty="0"/>
              <a:t>HTTP Step 3: </a:t>
            </a:r>
            <a:br>
              <a:rPr lang="en-US" dirty="0"/>
            </a:br>
            <a:r>
              <a:rPr lang="en-US" dirty="0"/>
              <a:t>Server interprets the Request</a:t>
            </a:r>
          </a:p>
        </p:txBody>
      </p:sp>
      <p:sp>
        <p:nvSpPr>
          <p:cNvPr id="4" name="Slide Number Placeholder 3">
            <a:extLst>
              <a:ext uri="{FF2B5EF4-FFF2-40B4-BE49-F238E27FC236}">
                <a16:creationId xmlns:a16="http://schemas.microsoft.com/office/drawing/2014/main" id="{C8F84E26-8742-4FF7-B1F1-6D6AC65DA0DE}"/>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5" name="TextBox 4">
            <a:extLst>
              <a:ext uri="{FF2B5EF4-FFF2-40B4-BE49-F238E27FC236}">
                <a16:creationId xmlns:a16="http://schemas.microsoft.com/office/drawing/2014/main" id="{AB762F01-06BA-4588-AF38-1F726A1A4AF5}"/>
              </a:ext>
            </a:extLst>
          </p:cNvPr>
          <p:cNvSpPr txBox="1"/>
          <p:nvPr/>
        </p:nvSpPr>
        <p:spPr>
          <a:xfrm>
            <a:off x="899776" y="1493133"/>
            <a:ext cx="7141699" cy="1815882"/>
          </a:xfrm>
          <a:prstGeom prst="rect">
            <a:avLst/>
          </a:prstGeom>
          <a:solidFill>
            <a:schemeClr val="accent3">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r>
              <a:rPr lang="en-US" sz="1600" dirty="0">
                <a:solidFill>
                  <a:schemeClr val="tx1"/>
                </a:solidFill>
                <a:latin typeface="Consolas" panose="020B0609020204030204" pitchFamily="49" charset="0"/>
              </a:rPr>
              <a:t>GET /docs/index.html HTTP/1.1 </a:t>
            </a:r>
          </a:p>
          <a:p>
            <a:r>
              <a:rPr lang="en-US" sz="1600" dirty="0">
                <a:solidFill>
                  <a:schemeClr val="tx1"/>
                </a:solidFill>
                <a:latin typeface="Consolas" panose="020B0609020204030204" pitchFamily="49" charset="0"/>
              </a:rPr>
              <a:t>Host: www.nowhere123.com </a:t>
            </a:r>
          </a:p>
          <a:p>
            <a:r>
              <a:rPr lang="en-US" sz="1600" dirty="0">
                <a:solidFill>
                  <a:schemeClr val="tx1"/>
                </a:solidFill>
                <a:latin typeface="Consolas" panose="020B0609020204030204" pitchFamily="49" charset="0"/>
              </a:rPr>
              <a:t>Accept: image/gif, image/jpeg, */* </a:t>
            </a:r>
          </a:p>
          <a:p>
            <a:r>
              <a:rPr lang="en-US" sz="1600" dirty="0">
                <a:solidFill>
                  <a:schemeClr val="tx1"/>
                </a:solidFill>
                <a:latin typeface="Consolas" panose="020B0609020204030204" pitchFamily="49" charset="0"/>
              </a:rPr>
              <a:t>Accept-Language: </a:t>
            </a:r>
            <a:r>
              <a:rPr lang="en-US" sz="1600" dirty="0" err="1">
                <a:solidFill>
                  <a:schemeClr val="tx1"/>
                </a:solidFill>
                <a:latin typeface="Consolas" panose="020B0609020204030204" pitchFamily="49" charset="0"/>
              </a:rPr>
              <a:t>en</a:t>
            </a:r>
            <a:r>
              <a:rPr lang="en-US" sz="1600" dirty="0">
                <a:solidFill>
                  <a:schemeClr val="tx1"/>
                </a:solidFill>
                <a:latin typeface="Consolas" panose="020B0609020204030204" pitchFamily="49" charset="0"/>
              </a:rPr>
              <a:t>-us </a:t>
            </a:r>
          </a:p>
          <a:p>
            <a:r>
              <a:rPr lang="en-US" sz="1600" dirty="0">
                <a:solidFill>
                  <a:schemeClr val="tx1"/>
                </a:solidFill>
                <a:latin typeface="Consolas" panose="020B0609020204030204" pitchFamily="49" charset="0"/>
              </a:rPr>
              <a:t>Accept-Encoding: </a:t>
            </a:r>
            <a:r>
              <a:rPr lang="en-US" sz="1600" dirty="0" err="1">
                <a:solidFill>
                  <a:schemeClr val="tx1"/>
                </a:solidFill>
                <a:latin typeface="Consolas" panose="020B0609020204030204" pitchFamily="49" charset="0"/>
              </a:rPr>
              <a:t>gzip</a:t>
            </a:r>
            <a:r>
              <a:rPr lang="en-US" sz="1600" dirty="0">
                <a:solidFill>
                  <a:schemeClr val="tx1"/>
                </a:solidFill>
                <a:latin typeface="Consolas" panose="020B0609020204030204" pitchFamily="49" charset="0"/>
              </a:rPr>
              <a:t>, deflate </a:t>
            </a:r>
          </a:p>
          <a:p>
            <a:r>
              <a:rPr lang="en-US" sz="1600" dirty="0">
                <a:solidFill>
                  <a:schemeClr val="tx1"/>
                </a:solidFill>
                <a:latin typeface="Consolas" panose="020B0609020204030204" pitchFamily="49" charset="0"/>
              </a:rPr>
              <a:t>User-Agent: Mozilla/4.0 (compatible; MSIE 6.0; Windows NT 5.1)</a:t>
            </a:r>
          </a:p>
          <a:p>
            <a:r>
              <a:rPr lang="en-US" sz="1600" dirty="0">
                <a:solidFill>
                  <a:schemeClr val="tx1"/>
                </a:solidFill>
                <a:latin typeface="Consolas" panose="020B0609020204030204" pitchFamily="49" charset="0"/>
              </a:rPr>
              <a:t>(blank line)</a:t>
            </a:r>
          </a:p>
        </p:txBody>
      </p:sp>
      <p:sp>
        <p:nvSpPr>
          <p:cNvPr id="3" name="Content Placeholder 2">
            <a:extLst>
              <a:ext uri="{FF2B5EF4-FFF2-40B4-BE49-F238E27FC236}">
                <a16:creationId xmlns:a16="http://schemas.microsoft.com/office/drawing/2014/main" id="{2952F40B-47FD-4416-BD38-74A867B711A6}"/>
              </a:ext>
            </a:extLst>
          </p:cNvPr>
          <p:cNvSpPr>
            <a:spLocks noGrp="1"/>
          </p:cNvSpPr>
          <p:nvPr>
            <p:ph idx="1"/>
          </p:nvPr>
        </p:nvSpPr>
        <p:spPr>
          <a:xfrm>
            <a:off x="899775" y="3429000"/>
            <a:ext cx="9566587" cy="3292475"/>
          </a:xfrm>
        </p:spPr>
        <p:txBody>
          <a:bodyPr>
            <a:normAutofit fontScale="92500"/>
          </a:bodyPr>
          <a:lstStyle/>
          <a:p>
            <a:r>
              <a:rPr lang="en-US" dirty="0"/>
              <a:t>This request probably started out as http://www.nowhere123.com/docs/index.html</a:t>
            </a:r>
          </a:p>
          <a:p>
            <a:r>
              <a:rPr lang="en-US" dirty="0">
                <a:hlinkClick r:id="rId2"/>
              </a:rPr>
              <a:t>www.nowhere123.com</a:t>
            </a:r>
            <a:r>
              <a:rPr lang="en-US" dirty="0"/>
              <a:t> identifies the host (the server's location)</a:t>
            </a:r>
          </a:p>
          <a:p>
            <a:r>
              <a:rPr lang="en-US" dirty="0"/>
              <a:t>the rest of the request is the </a:t>
            </a:r>
            <a:r>
              <a:rPr lang="en-US" dirty="0">
                <a:solidFill>
                  <a:srgbClr val="FF0000"/>
                </a:solidFill>
              </a:rPr>
              <a:t>path</a:t>
            </a:r>
            <a:r>
              <a:rPr lang="en-US" dirty="0"/>
              <a:t>, here /docs/index.html</a:t>
            </a:r>
          </a:p>
          <a:p>
            <a:r>
              <a:rPr lang="en-US" dirty="0"/>
              <a:t>this might be a path in the server's file system,</a:t>
            </a:r>
          </a:p>
          <a:p>
            <a:r>
              <a:rPr lang="en-US" dirty="0"/>
              <a:t>OR it could be anything at all—</a:t>
            </a:r>
          </a:p>
          <a:p>
            <a:r>
              <a:rPr lang="en-US" dirty="0"/>
              <a:t>it's entirely up to the server to interpret the path</a:t>
            </a:r>
          </a:p>
        </p:txBody>
      </p:sp>
    </p:spTree>
    <p:extLst>
      <p:ext uri="{BB962C8B-B14F-4D97-AF65-F5344CB8AC3E}">
        <p14:creationId xmlns:p14="http://schemas.microsoft.com/office/powerpoint/2010/main" val="578281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l">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9960</TotalTime>
  <Words>2069</Words>
  <Application>Microsoft Macintosh PowerPoint</Application>
  <PresentationFormat>Widescreen</PresentationFormat>
  <Paragraphs>262</Paragraphs>
  <Slides>23</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Verdana</vt:lpstr>
      <vt:lpstr>Consolas</vt:lpstr>
      <vt:lpstr>Ink Free</vt:lpstr>
      <vt:lpstr>Abadi</vt:lpstr>
      <vt:lpstr>Calibri</vt:lpstr>
      <vt:lpstr>Office Theme</vt:lpstr>
      <vt:lpstr>CS 4350: Fundamentals of Software Engineering Lesson 4.3: REST Protocols</vt:lpstr>
      <vt:lpstr>Learning Objectives for this Lesson</vt:lpstr>
      <vt:lpstr>Your app relies on other apps for services</vt:lpstr>
      <vt:lpstr>What we'd like</vt:lpstr>
      <vt:lpstr>Obstacles to magic RPC</vt:lpstr>
      <vt:lpstr>A Solution(?): use the web! </vt:lpstr>
      <vt:lpstr>Aagh!</vt:lpstr>
      <vt:lpstr>Now take a deep breath, and start again...</vt:lpstr>
      <vt:lpstr>HTTP Step 3:  Server interprets the Request</vt:lpstr>
      <vt:lpstr>That means the client can ask the server to do things other than retrieve files</vt:lpstr>
      <vt:lpstr>REST: Representational State Transfer</vt:lpstr>
      <vt:lpstr>REST Principles</vt:lpstr>
      <vt:lpstr>Single Server</vt:lpstr>
      <vt:lpstr>Client sees only a single server</vt:lpstr>
      <vt:lpstr>Stateless</vt:lpstr>
      <vt:lpstr>Uniform Interface</vt:lpstr>
      <vt:lpstr>Uniform cacheability</vt:lpstr>
      <vt:lpstr>Back to Uniform Interface: Nouns are represented as URIs</vt:lpstr>
      <vt:lpstr>Verbs are represented as http methods</vt:lpstr>
      <vt:lpstr>You say you want parameters?</vt:lpstr>
      <vt:lpstr>Example interface #1: a todo-list manager</vt:lpstr>
      <vt:lpstr>Example Interface #2: a database of transcripts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Bell, Jonathan</cp:lastModifiedBy>
  <cp:revision>223</cp:revision>
  <dcterms:created xsi:type="dcterms:W3CDTF">2021-01-07T15:19:22Z</dcterms:created>
  <dcterms:modified xsi:type="dcterms:W3CDTF">2022-02-02T19:16:22Z</dcterms:modified>
</cp:coreProperties>
</file>

<file path=docProps/thumbnail.jpeg>
</file>